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6"/>
  </p:notesMasterIdLst>
  <p:sldIdLst>
    <p:sldId id="256" r:id="rId2"/>
    <p:sldId id="257" r:id="rId3"/>
    <p:sldId id="270" r:id="rId4"/>
    <p:sldId id="261" r:id="rId5"/>
    <p:sldId id="262" r:id="rId6"/>
    <p:sldId id="272" r:id="rId7"/>
    <p:sldId id="271" r:id="rId8"/>
    <p:sldId id="263" r:id="rId9"/>
    <p:sldId id="264" r:id="rId10"/>
    <p:sldId id="279" r:id="rId11"/>
    <p:sldId id="280" r:id="rId12"/>
    <p:sldId id="265" r:id="rId13"/>
    <p:sldId id="282" r:id="rId14"/>
    <p:sldId id="285" r:id="rId15"/>
    <p:sldId id="276" r:id="rId16"/>
    <p:sldId id="290" r:id="rId17"/>
    <p:sldId id="289" r:id="rId18"/>
    <p:sldId id="287" r:id="rId19"/>
    <p:sldId id="288" r:id="rId20"/>
    <p:sldId id="274" r:id="rId21"/>
    <p:sldId id="275" r:id="rId22"/>
    <p:sldId id="267" r:id="rId23"/>
    <p:sldId id="269" r:id="rId24"/>
    <p:sldId id="259" r:id="rId25"/>
  </p:sldIdLst>
  <p:sldSz cx="12192000" cy="6858000"/>
  <p:notesSz cx="6858000" cy="9144000"/>
  <p:embeddedFontLst>
    <p:embeddedFont>
      <p:font typeface="Calibri" panose="020F0502020204030204" pitchFamily="34" charset="0"/>
      <p:regular r:id="rId27"/>
      <p:bold r:id="rId28"/>
      <p:italic r:id="rId29"/>
      <p:boldItalic r:id="rId30"/>
    </p:embeddedFont>
    <p:embeddedFont>
      <p:font typeface="Lato Black" panose="020F0502020204030203" pitchFamily="34" charset="0"/>
      <p:bold r:id="rId31"/>
      <p:boldItalic r:id="rId32"/>
    </p:embeddedFont>
    <p:embeddedFont>
      <p:font typeface="Libre Baskerville" panose="02000000000000000000" pitchFamily="2" charset="0"/>
      <p:regular r:id="rId33"/>
      <p:bold r:id="rId34"/>
      <p:italic r:id="rId3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40" roundtripDataSignature="AMtx7mhnFQsu0qTBRZ+C47HNp0tuHCNko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A10A0E5-6E0F-48C1-8673-5AF803C59419}" v="73" dt="2023-05-06T04:26:34.95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27" autoAdjust="0"/>
    <p:restoredTop sz="94660"/>
  </p:normalViewPr>
  <p:slideViewPr>
    <p:cSldViewPr snapToGrid="0">
      <p:cViewPr varScale="1">
        <p:scale>
          <a:sx n="74" d="100"/>
          <a:sy n="74" d="100"/>
        </p:scale>
        <p:origin x="456"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font" Target="fonts/font8.fntdata"/><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3.fntdata"/><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6.fntdata"/><Relationship Id="rId40" Type="http://customschemas.google.com/relationships/presentationmetadata" Target="metadata"/><Relationship Id="rId45"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5.fntdata"/><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font" Target="fonts/font9.fntdata"/><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7.fntdata"/></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00DFB2D-81D4-45C1-877A-CE288AC59BCB}"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en-IN"/>
        </a:p>
      </dgm:t>
    </dgm:pt>
    <dgm:pt modelId="{0BBC697A-A21C-40EB-9389-DF93AF1F64BE}">
      <dgm:prSet phldrT="[Text]" custT="1"/>
      <dgm:spPr>
        <a:noFill/>
        <a:ln>
          <a:solidFill>
            <a:schemeClr val="tx1"/>
          </a:solidFill>
        </a:ln>
      </dgm:spPr>
      <dgm:t>
        <a:bodyPr/>
        <a:lstStyle/>
        <a:p>
          <a:r>
            <a:rPr lang="en-IN" sz="2000" dirty="0">
              <a:solidFill>
                <a:schemeClr val="tx1"/>
              </a:solidFill>
            </a:rPr>
            <a:t>It promotes the story telling and conveys the right message to the audience.</a:t>
          </a:r>
        </a:p>
      </dgm:t>
    </dgm:pt>
    <dgm:pt modelId="{EFC449BE-92A9-4AAE-8145-C78E3C784D95}" type="parTrans" cxnId="{BD25D080-62B0-4E96-9150-4BC5A8FA8886}">
      <dgm:prSet/>
      <dgm:spPr/>
      <dgm:t>
        <a:bodyPr/>
        <a:lstStyle/>
        <a:p>
          <a:endParaRPr lang="en-IN"/>
        </a:p>
      </dgm:t>
    </dgm:pt>
    <dgm:pt modelId="{27EDB4F3-9CB1-466C-8969-C25877BB84FA}" type="sibTrans" cxnId="{BD25D080-62B0-4E96-9150-4BC5A8FA8886}">
      <dgm:prSet/>
      <dgm:spPr/>
      <dgm:t>
        <a:bodyPr/>
        <a:lstStyle/>
        <a:p>
          <a:endParaRPr lang="en-IN"/>
        </a:p>
      </dgm:t>
    </dgm:pt>
    <dgm:pt modelId="{83C5DCE0-B6A5-4C8C-94BC-BDA3EF4A1931}">
      <dgm:prSet phldrT="[Text]" custT="1"/>
      <dgm:spPr>
        <a:noFill/>
        <a:ln>
          <a:solidFill>
            <a:schemeClr val="tx1"/>
          </a:solidFill>
        </a:ln>
      </dgm:spPr>
      <dgm:t>
        <a:bodyPr/>
        <a:lstStyle/>
        <a:p>
          <a:r>
            <a:rPr lang="en-IN" sz="2000" dirty="0">
              <a:solidFill>
                <a:schemeClr val="tx1"/>
              </a:solidFill>
            </a:rPr>
            <a:t>Explore Business insights and achieve business goals in the right direction.</a:t>
          </a:r>
        </a:p>
      </dgm:t>
    </dgm:pt>
    <dgm:pt modelId="{C6A37C07-F414-4A8C-AE13-275C11EC1E5F}" type="parTrans" cxnId="{E27741EE-8582-4E13-AAAC-4C11EDDF859D}">
      <dgm:prSet/>
      <dgm:spPr/>
      <dgm:t>
        <a:bodyPr/>
        <a:lstStyle/>
        <a:p>
          <a:endParaRPr lang="en-IN"/>
        </a:p>
      </dgm:t>
    </dgm:pt>
    <dgm:pt modelId="{F4863D0C-EFEC-4457-8C3B-C03515B9D853}" type="sibTrans" cxnId="{E27741EE-8582-4E13-AAAC-4C11EDDF859D}">
      <dgm:prSet/>
      <dgm:spPr/>
      <dgm:t>
        <a:bodyPr/>
        <a:lstStyle/>
        <a:p>
          <a:endParaRPr lang="en-IN"/>
        </a:p>
      </dgm:t>
    </dgm:pt>
    <dgm:pt modelId="{DFF6ACBB-C248-467E-A743-36EF88FC3B8D}">
      <dgm:prSet phldrT="[Text]" custT="1"/>
      <dgm:spPr>
        <a:noFill/>
        <a:ln>
          <a:solidFill>
            <a:schemeClr val="tx1"/>
          </a:solidFill>
        </a:ln>
      </dgm:spPr>
      <dgm:t>
        <a:bodyPr/>
        <a:lstStyle/>
        <a:p>
          <a:r>
            <a:rPr lang="en-IN" sz="2000" dirty="0">
              <a:solidFill>
                <a:schemeClr val="tx1"/>
              </a:solidFill>
            </a:rPr>
            <a:t>Absorb vast amounts of data presented in visual formats. </a:t>
          </a:r>
        </a:p>
      </dgm:t>
    </dgm:pt>
    <dgm:pt modelId="{06E460A2-5A4C-4507-B0D3-1E5A52BC73A0}" type="parTrans" cxnId="{03C58CB1-FCDD-4711-B654-02AAA7AD9541}">
      <dgm:prSet/>
      <dgm:spPr/>
      <dgm:t>
        <a:bodyPr/>
        <a:lstStyle/>
        <a:p>
          <a:endParaRPr lang="en-IN"/>
        </a:p>
      </dgm:t>
    </dgm:pt>
    <dgm:pt modelId="{14B4C853-72ED-498C-AE97-1A541AA304D4}" type="sibTrans" cxnId="{03C58CB1-FCDD-4711-B654-02AAA7AD9541}">
      <dgm:prSet/>
      <dgm:spPr>
        <a:ln>
          <a:solidFill>
            <a:schemeClr val="tx1"/>
          </a:solidFill>
        </a:ln>
      </dgm:spPr>
      <dgm:t>
        <a:bodyPr/>
        <a:lstStyle/>
        <a:p>
          <a:endParaRPr lang="en-IN"/>
        </a:p>
      </dgm:t>
    </dgm:pt>
    <dgm:pt modelId="{5EF494E9-6F36-4357-B92F-0B88BF234927}">
      <dgm:prSet phldrT="[Text]" custT="1"/>
      <dgm:spPr>
        <a:noFill/>
        <a:ln>
          <a:solidFill>
            <a:schemeClr val="tx1"/>
          </a:solidFill>
        </a:ln>
      </dgm:spPr>
      <dgm:t>
        <a:bodyPr/>
        <a:lstStyle/>
        <a:p>
          <a:r>
            <a:rPr lang="en-IN" sz="2000" dirty="0">
              <a:solidFill>
                <a:schemeClr val="tx1"/>
              </a:solidFill>
            </a:rPr>
            <a:t>Identifies errors and inaccuracies in data quickly.</a:t>
          </a:r>
        </a:p>
      </dgm:t>
    </dgm:pt>
    <dgm:pt modelId="{5CEF9DED-69AC-48A6-A329-5C563DDCE082}" type="parTrans" cxnId="{C3863D06-68D2-4320-ACF3-EA7A8F9F9616}">
      <dgm:prSet/>
      <dgm:spPr/>
      <dgm:t>
        <a:bodyPr/>
        <a:lstStyle/>
        <a:p>
          <a:endParaRPr lang="en-IN"/>
        </a:p>
      </dgm:t>
    </dgm:pt>
    <dgm:pt modelId="{376D0F41-1AEA-427B-8035-B32F3F414E25}" type="sibTrans" cxnId="{C3863D06-68D2-4320-ACF3-EA7A8F9F9616}">
      <dgm:prSet/>
      <dgm:spPr/>
      <dgm:t>
        <a:bodyPr/>
        <a:lstStyle/>
        <a:p>
          <a:endParaRPr lang="en-IN"/>
        </a:p>
      </dgm:t>
    </dgm:pt>
    <dgm:pt modelId="{327262CE-9940-4BF6-B8A4-AB86022A0141}">
      <dgm:prSet phldrT="[Text]" custT="1"/>
      <dgm:spPr>
        <a:noFill/>
        <a:ln>
          <a:solidFill>
            <a:schemeClr val="tx1"/>
          </a:solidFill>
        </a:ln>
      </dgm:spPr>
      <dgm:t>
        <a:bodyPr/>
        <a:lstStyle/>
        <a:p>
          <a:r>
            <a:rPr lang="en-IN" sz="2000" dirty="0">
              <a:solidFill>
                <a:schemeClr val="tx1"/>
              </a:solidFill>
            </a:rPr>
            <a:t>Increases the speed of decision making.</a:t>
          </a:r>
        </a:p>
      </dgm:t>
    </dgm:pt>
    <dgm:pt modelId="{B94A47D8-C427-421B-B17C-0FFFB9972BC7}" type="parTrans" cxnId="{5635E368-5E7A-44C4-9943-94AD63529FEB}">
      <dgm:prSet/>
      <dgm:spPr/>
      <dgm:t>
        <a:bodyPr/>
        <a:lstStyle/>
        <a:p>
          <a:endParaRPr lang="en-IN"/>
        </a:p>
      </dgm:t>
    </dgm:pt>
    <dgm:pt modelId="{975FFEBB-BB8B-47CA-AF0C-9DA9930974AA}" type="sibTrans" cxnId="{5635E368-5E7A-44C4-9943-94AD63529FEB}">
      <dgm:prSet/>
      <dgm:spPr/>
      <dgm:t>
        <a:bodyPr/>
        <a:lstStyle/>
        <a:p>
          <a:endParaRPr lang="en-IN"/>
        </a:p>
      </dgm:t>
    </dgm:pt>
    <dgm:pt modelId="{C4E59D31-479B-45C4-A0A0-FCE048A4A70D}">
      <dgm:prSet phldrT="[Text]" custT="1"/>
      <dgm:spPr>
        <a:noFill/>
        <a:ln>
          <a:solidFill>
            <a:schemeClr val="tx1"/>
          </a:solidFill>
        </a:ln>
      </dgm:spPr>
      <dgm:t>
        <a:bodyPr/>
        <a:lstStyle/>
        <a:p>
          <a:pPr algn="just"/>
          <a:r>
            <a:rPr lang="en-IN" sz="2000" dirty="0">
              <a:solidFill>
                <a:schemeClr val="tx1"/>
              </a:solidFill>
            </a:rPr>
            <a:t>Access real- time information and assist in management functions.</a:t>
          </a:r>
        </a:p>
      </dgm:t>
    </dgm:pt>
    <dgm:pt modelId="{079E2664-F587-4519-9D3D-49FAA7917A39}" type="parTrans" cxnId="{8557FA6D-AD23-4116-BB90-24E2B34519EB}">
      <dgm:prSet/>
      <dgm:spPr/>
      <dgm:t>
        <a:bodyPr/>
        <a:lstStyle/>
        <a:p>
          <a:endParaRPr lang="en-IN"/>
        </a:p>
      </dgm:t>
    </dgm:pt>
    <dgm:pt modelId="{C4E35A17-31C3-4671-8E11-10D38391B4A9}" type="sibTrans" cxnId="{8557FA6D-AD23-4116-BB90-24E2B34519EB}">
      <dgm:prSet/>
      <dgm:spPr/>
      <dgm:t>
        <a:bodyPr/>
        <a:lstStyle/>
        <a:p>
          <a:endParaRPr lang="en-IN"/>
        </a:p>
      </dgm:t>
    </dgm:pt>
    <dgm:pt modelId="{C99018D7-3639-4547-A3F7-E62E9C9329FB}" type="pres">
      <dgm:prSet presAssocID="{D00DFB2D-81D4-45C1-877A-CE288AC59BCB}" presName="Name0" presStyleCnt="0">
        <dgm:presLayoutVars>
          <dgm:chMax val="7"/>
          <dgm:chPref val="7"/>
          <dgm:dir/>
        </dgm:presLayoutVars>
      </dgm:prSet>
      <dgm:spPr/>
    </dgm:pt>
    <dgm:pt modelId="{06F0FE29-6E3C-4C8E-B725-4861BC0CA511}" type="pres">
      <dgm:prSet presAssocID="{D00DFB2D-81D4-45C1-877A-CE288AC59BCB}" presName="Name1" presStyleCnt="0"/>
      <dgm:spPr/>
    </dgm:pt>
    <dgm:pt modelId="{7B03BD15-FAC4-4428-953A-335F7C5DC823}" type="pres">
      <dgm:prSet presAssocID="{D00DFB2D-81D4-45C1-877A-CE288AC59BCB}" presName="cycle" presStyleCnt="0"/>
      <dgm:spPr/>
    </dgm:pt>
    <dgm:pt modelId="{49F4B698-AB77-4C78-A38D-EFD254B80B0E}" type="pres">
      <dgm:prSet presAssocID="{D00DFB2D-81D4-45C1-877A-CE288AC59BCB}" presName="srcNode" presStyleLbl="node1" presStyleIdx="0" presStyleCnt="6"/>
      <dgm:spPr/>
    </dgm:pt>
    <dgm:pt modelId="{5E7A8991-DE58-436A-ADCA-72DBF0F68C73}" type="pres">
      <dgm:prSet presAssocID="{D00DFB2D-81D4-45C1-877A-CE288AC59BCB}" presName="conn" presStyleLbl="parChTrans1D2" presStyleIdx="0" presStyleCnt="1"/>
      <dgm:spPr/>
    </dgm:pt>
    <dgm:pt modelId="{2A16E5E8-082D-4280-8F51-DD6B15746DF4}" type="pres">
      <dgm:prSet presAssocID="{D00DFB2D-81D4-45C1-877A-CE288AC59BCB}" presName="extraNode" presStyleLbl="node1" presStyleIdx="0" presStyleCnt="6"/>
      <dgm:spPr/>
    </dgm:pt>
    <dgm:pt modelId="{1907C815-F4DD-4568-BD98-9B17FCDAF6A1}" type="pres">
      <dgm:prSet presAssocID="{D00DFB2D-81D4-45C1-877A-CE288AC59BCB}" presName="dstNode" presStyleLbl="node1" presStyleIdx="0" presStyleCnt="6"/>
      <dgm:spPr/>
    </dgm:pt>
    <dgm:pt modelId="{C6063524-23D0-4B73-9DEB-2CA13B99B0AA}" type="pres">
      <dgm:prSet presAssocID="{DFF6ACBB-C248-467E-A743-36EF88FC3B8D}" presName="text_1" presStyleLbl="node1" presStyleIdx="0" presStyleCnt="6">
        <dgm:presLayoutVars>
          <dgm:bulletEnabled val="1"/>
        </dgm:presLayoutVars>
      </dgm:prSet>
      <dgm:spPr/>
    </dgm:pt>
    <dgm:pt modelId="{A2AEEDE6-1C34-46F3-B3BB-463D7D80926F}" type="pres">
      <dgm:prSet presAssocID="{DFF6ACBB-C248-467E-A743-36EF88FC3B8D}" presName="accent_1" presStyleCnt="0"/>
      <dgm:spPr/>
    </dgm:pt>
    <dgm:pt modelId="{CC6A0C5D-9D2A-41E2-9063-0E323FDC2949}" type="pres">
      <dgm:prSet presAssocID="{DFF6ACBB-C248-467E-A743-36EF88FC3B8D}" presName="accentRepeatNode" presStyleLbl="solidFgAcc1" presStyleIdx="0" presStyleCnt="6"/>
      <dgm:spPr>
        <a:ln>
          <a:solidFill>
            <a:srgbClr val="FF0000"/>
          </a:solidFill>
        </a:ln>
      </dgm:spPr>
    </dgm:pt>
    <dgm:pt modelId="{DCFFF2BD-02D4-4106-95FF-E1DC21832B3B}" type="pres">
      <dgm:prSet presAssocID="{5EF494E9-6F36-4357-B92F-0B88BF234927}" presName="text_2" presStyleLbl="node1" presStyleIdx="1" presStyleCnt="6">
        <dgm:presLayoutVars>
          <dgm:bulletEnabled val="1"/>
        </dgm:presLayoutVars>
      </dgm:prSet>
      <dgm:spPr/>
    </dgm:pt>
    <dgm:pt modelId="{B2A4663F-F5E2-45AA-B5F8-8242B5D41B47}" type="pres">
      <dgm:prSet presAssocID="{5EF494E9-6F36-4357-B92F-0B88BF234927}" presName="accent_2" presStyleCnt="0"/>
      <dgm:spPr/>
    </dgm:pt>
    <dgm:pt modelId="{FA44A483-1759-4C95-9750-69201B694FDC}" type="pres">
      <dgm:prSet presAssocID="{5EF494E9-6F36-4357-B92F-0B88BF234927}" presName="accentRepeatNode" presStyleLbl="solidFgAcc1" presStyleIdx="1" presStyleCnt="6"/>
      <dgm:spPr>
        <a:ln>
          <a:solidFill>
            <a:srgbClr val="FF0000"/>
          </a:solidFill>
        </a:ln>
      </dgm:spPr>
    </dgm:pt>
    <dgm:pt modelId="{1A88BFE7-0150-4D0B-8ACF-D930D97F596E}" type="pres">
      <dgm:prSet presAssocID="{327262CE-9940-4BF6-B8A4-AB86022A0141}" presName="text_3" presStyleLbl="node1" presStyleIdx="2" presStyleCnt="6">
        <dgm:presLayoutVars>
          <dgm:bulletEnabled val="1"/>
        </dgm:presLayoutVars>
      </dgm:prSet>
      <dgm:spPr/>
    </dgm:pt>
    <dgm:pt modelId="{096322B7-57AD-4181-9C34-C86CC710A537}" type="pres">
      <dgm:prSet presAssocID="{327262CE-9940-4BF6-B8A4-AB86022A0141}" presName="accent_3" presStyleCnt="0"/>
      <dgm:spPr/>
    </dgm:pt>
    <dgm:pt modelId="{BBF0D103-AC48-405C-980A-4AA7F9634BA4}" type="pres">
      <dgm:prSet presAssocID="{327262CE-9940-4BF6-B8A4-AB86022A0141}" presName="accentRepeatNode" presStyleLbl="solidFgAcc1" presStyleIdx="2" presStyleCnt="6"/>
      <dgm:spPr>
        <a:ln>
          <a:solidFill>
            <a:srgbClr val="FF0000"/>
          </a:solidFill>
        </a:ln>
      </dgm:spPr>
    </dgm:pt>
    <dgm:pt modelId="{ED9D6403-4602-4DF6-A620-91E1F86C6955}" type="pres">
      <dgm:prSet presAssocID="{C4E59D31-479B-45C4-A0A0-FCE048A4A70D}" presName="text_4" presStyleLbl="node1" presStyleIdx="3" presStyleCnt="6">
        <dgm:presLayoutVars>
          <dgm:bulletEnabled val="1"/>
        </dgm:presLayoutVars>
      </dgm:prSet>
      <dgm:spPr/>
    </dgm:pt>
    <dgm:pt modelId="{A38E1D42-E2D2-4328-8A9C-8A21AE55C1E8}" type="pres">
      <dgm:prSet presAssocID="{C4E59D31-479B-45C4-A0A0-FCE048A4A70D}" presName="accent_4" presStyleCnt="0"/>
      <dgm:spPr/>
    </dgm:pt>
    <dgm:pt modelId="{76A73366-47A0-4C9B-9F22-44AE4296A4C9}" type="pres">
      <dgm:prSet presAssocID="{C4E59D31-479B-45C4-A0A0-FCE048A4A70D}" presName="accentRepeatNode" presStyleLbl="solidFgAcc1" presStyleIdx="3" presStyleCnt="6"/>
      <dgm:spPr>
        <a:ln>
          <a:solidFill>
            <a:srgbClr val="FF0000"/>
          </a:solidFill>
        </a:ln>
      </dgm:spPr>
    </dgm:pt>
    <dgm:pt modelId="{00673389-71AC-422C-955D-B2EC7B5E14D2}" type="pres">
      <dgm:prSet presAssocID="{0BBC697A-A21C-40EB-9389-DF93AF1F64BE}" presName="text_5" presStyleLbl="node1" presStyleIdx="4" presStyleCnt="6">
        <dgm:presLayoutVars>
          <dgm:bulletEnabled val="1"/>
        </dgm:presLayoutVars>
      </dgm:prSet>
      <dgm:spPr/>
    </dgm:pt>
    <dgm:pt modelId="{EE6748D4-6FA4-4F64-B847-CAA4E2BE0AE2}" type="pres">
      <dgm:prSet presAssocID="{0BBC697A-A21C-40EB-9389-DF93AF1F64BE}" presName="accent_5" presStyleCnt="0"/>
      <dgm:spPr/>
    </dgm:pt>
    <dgm:pt modelId="{522D3E73-FB36-4615-88E3-D7A7D7B1A0A6}" type="pres">
      <dgm:prSet presAssocID="{0BBC697A-A21C-40EB-9389-DF93AF1F64BE}" presName="accentRepeatNode" presStyleLbl="solidFgAcc1" presStyleIdx="4" presStyleCnt="6"/>
      <dgm:spPr>
        <a:ln>
          <a:solidFill>
            <a:srgbClr val="FF0000"/>
          </a:solidFill>
        </a:ln>
      </dgm:spPr>
    </dgm:pt>
    <dgm:pt modelId="{1BF82ACA-1F71-4E2B-9C24-CCE8EDA8A13C}" type="pres">
      <dgm:prSet presAssocID="{83C5DCE0-B6A5-4C8C-94BC-BDA3EF4A1931}" presName="text_6" presStyleLbl="node1" presStyleIdx="5" presStyleCnt="6">
        <dgm:presLayoutVars>
          <dgm:bulletEnabled val="1"/>
        </dgm:presLayoutVars>
      </dgm:prSet>
      <dgm:spPr/>
    </dgm:pt>
    <dgm:pt modelId="{1B7408A3-80AB-4313-8119-A219D4064921}" type="pres">
      <dgm:prSet presAssocID="{83C5DCE0-B6A5-4C8C-94BC-BDA3EF4A1931}" presName="accent_6" presStyleCnt="0"/>
      <dgm:spPr/>
    </dgm:pt>
    <dgm:pt modelId="{792C48B3-8A0C-4083-8241-ED16ACD794C1}" type="pres">
      <dgm:prSet presAssocID="{83C5DCE0-B6A5-4C8C-94BC-BDA3EF4A1931}" presName="accentRepeatNode" presStyleLbl="solidFgAcc1" presStyleIdx="5" presStyleCnt="6"/>
      <dgm:spPr>
        <a:ln>
          <a:solidFill>
            <a:srgbClr val="FF0000"/>
          </a:solidFill>
        </a:ln>
      </dgm:spPr>
    </dgm:pt>
  </dgm:ptLst>
  <dgm:cxnLst>
    <dgm:cxn modelId="{C3863D06-68D2-4320-ACF3-EA7A8F9F9616}" srcId="{D00DFB2D-81D4-45C1-877A-CE288AC59BCB}" destId="{5EF494E9-6F36-4357-B92F-0B88BF234927}" srcOrd="1" destOrd="0" parTransId="{5CEF9DED-69AC-48A6-A329-5C563DDCE082}" sibTransId="{376D0F41-1AEA-427B-8035-B32F3F414E25}"/>
    <dgm:cxn modelId="{8F6EF912-1C0B-4FA0-BFB5-378D2DDB15F6}" type="presOf" srcId="{C4E59D31-479B-45C4-A0A0-FCE048A4A70D}" destId="{ED9D6403-4602-4DF6-A620-91E1F86C6955}" srcOrd="0" destOrd="0" presId="urn:microsoft.com/office/officeart/2008/layout/VerticalCurvedList"/>
    <dgm:cxn modelId="{0274C522-841B-41FD-BC3F-46DE4E82F198}" type="presOf" srcId="{DFF6ACBB-C248-467E-A743-36EF88FC3B8D}" destId="{C6063524-23D0-4B73-9DEB-2CA13B99B0AA}" srcOrd="0" destOrd="0" presId="urn:microsoft.com/office/officeart/2008/layout/VerticalCurvedList"/>
    <dgm:cxn modelId="{1BF46D32-1E40-4ADF-9C12-9857E7BC1D1B}" type="presOf" srcId="{83C5DCE0-B6A5-4C8C-94BC-BDA3EF4A1931}" destId="{1BF82ACA-1F71-4E2B-9C24-CCE8EDA8A13C}" srcOrd="0" destOrd="0" presId="urn:microsoft.com/office/officeart/2008/layout/VerticalCurvedList"/>
    <dgm:cxn modelId="{2976FC32-3364-43F8-BFBD-1C8EB78858E3}" type="presOf" srcId="{5EF494E9-6F36-4357-B92F-0B88BF234927}" destId="{DCFFF2BD-02D4-4106-95FF-E1DC21832B3B}" srcOrd="0" destOrd="0" presId="urn:microsoft.com/office/officeart/2008/layout/VerticalCurvedList"/>
    <dgm:cxn modelId="{5635E368-5E7A-44C4-9943-94AD63529FEB}" srcId="{D00DFB2D-81D4-45C1-877A-CE288AC59BCB}" destId="{327262CE-9940-4BF6-B8A4-AB86022A0141}" srcOrd="2" destOrd="0" parTransId="{B94A47D8-C427-421B-B17C-0FFFB9972BC7}" sibTransId="{975FFEBB-BB8B-47CA-AF0C-9DA9930974AA}"/>
    <dgm:cxn modelId="{ECCCD149-A433-45D0-A63A-F2F098CF7892}" type="presOf" srcId="{D00DFB2D-81D4-45C1-877A-CE288AC59BCB}" destId="{C99018D7-3639-4547-A3F7-E62E9C9329FB}" srcOrd="0" destOrd="0" presId="urn:microsoft.com/office/officeart/2008/layout/VerticalCurvedList"/>
    <dgm:cxn modelId="{D85DBC6B-DD48-48B7-8EC9-C27752CF78B1}" type="presOf" srcId="{14B4C853-72ED-498C-AE97-1A541AA304D4}" destId="{5E7A8991-DE58-436A-ADCA-72DBF0F68C73}" srcOrd="0" destOrd="0" presId="urn:microsoft.com/office/officeart/2008/layout/VerticalCurvedList"/>
    <dgm:cxn modelId="{8557FA6D-AD23-4116-BB90-24E2B34519EB}" srcId="{D00DFB2D-81D4-45C1-877A-CE288AC59BCB}" destId="{C4E59D31-479B-45C4-A0A0-FCE048A4A70D}" srcOrd="3" destOrd="0" parTransId="{079E2664-F587-4519-9D3D-49FAA7917A39}" sibTransId="{C4E35A17-31C3-4671-8E11-10D38391B4A9}"/>
    <dgm:cxn modelId="{BD25D080-62B0-4E96-9150-4BC5A8FA8886}" srcId="{D00DFB2D-81D4-45C1-877A-CE288AC59BCB}" destId="{0BBC697A-A21C-40EB-9389-DF93AF1F64BE}" srcOrd="4" destOrd="0" parTransId="{EFC449BE-92A9-4AAE-8145-C78E3C784D95}" sibTransId="{27EDB4F3-9CB1-466C-8969-C25877BB84FA}"/>
    <dgm:cxn modelId="{03C58CB1-FCDD-4711-B654-02AAA7AD9541}" srcId="{D00DFB2D-81D4-45C1-877A-CE288AC59BCB}" destId="{DFF6ACBB-C248-467E-A743-36EF88FC3B8D}" srcOrd="0" destOrd="0" parTransId="{06E460A2-5A4C-4507-B0D3-1E5A52BC73A0}" sibTransId="{14B4C853-72ED-498C-AE97-1A541AA304D4}"/>
    <dgm:cxn modelId="{0658ADC2-8EC8-4BFB-9B44-A9BCDA1BAA2B}" type="presOf" srcId="{0BBC697A-A21C-40EB-9389-DF93AF1F64BE}" destId="{00673389-71AC-422C-955D-B2EC7B5E14D2}" srcOrd="0" destOrd="0" presId="urn:microsoft.com/office/officeart/2008/layout/VerticalCurvedList"/>
    <dgm:cxn modelId="{88EB5BCD-6C6E-48AD-A9C1-087ADD16B6B8}" type="presOf" srcId="{327262CE-9940-4BF6-B8A4-AB86022A0141}" destId="{1A88BFE7-0150-4D0B-8ACF-D930D97F596E}" srcOrd="0" destOrd="0" presId="urn:microsoft.com/office/officeart/2008/layout/VerticalCurvedList"/>
    <dgm:cxn modelId="{E27741EE-8582-4E13-AAAC-4C11EDDF859D}" srcId="{D00DFB2D-81D4-45C1-877A-CE288AC59BCB}" destId="{83C5DCE0-B6A5-4C8C-94BC-BDA3EF4A1931}" srcOrd="5" destOrd="0" parTransId="{C6A37C07-F414-4A8C-AE13-275C11EC1E5F}" sibTransId="{F4863D0C-EFEC-4457-8C3B-C03515B9D853}"/>
    <dgm:cxn modelId="{00A29142-56AB-4587-9D1C-E29A857FAAEB}" type="presParOf" srcId="{C99018D7-3639-4547-A3F7-E62E9C9329FB}" destId="{06F0FE29-6E3C-4C8E-B725-4861BC0CA511}" srcOrd="0" destOrd="0" presId="urn:microsoft.com/office/officeart/2008/layout/VerticalCurvedList"/>
    <dgm:cxn modelId="{2A6D0446-3974-4FFB-846F-8DE6F330CD3F}" type="presParOf" srcId="{06F0FE29-6E3C-4C8E-B725-4861BC0CA511}" destId="{7B03BD15-FAC4-4428-953A-335F7C5DC823}" srcOrd="0" destOrd="0" presId="urn:microsoft.com/office/officeart/2008/layout/VerticalCurvedList"/>
    <dgm:cxn modelId="{D4DC570B-7C2D-4453-82BC-9EFCFE96D1E1}" type="presParOf" srcId="{7B03BD15-FAC4-4428-953A-335F7C5DC823}" destId="{49F4B698-AB77-4C78-A38D-EFD254B80B0E}" srcOrd="0" destOrd="0" presId="urn:microsoft.com/office/officeart/2008/layout/VerticalCurvedList"/>
    <dgm:cxn modelId="{0FFEBD88-1ACE-4B9E-AC49-05FD6977768F}" type="presParOf" srcId="{7B03BD15-FAC4-4428-953A-335F7C5DC823}" destId="{5E7A8991-DE58-436A-ADCA-72DBF0F68C73}" srcOrd="1" destOrd="0" presId="urn:microsoft.com/office/officeart/2008/layout/VerticalCurvedList"/>
    <dgm:cxn modelId="{6BDDF79F-D0B2-4844-953D-E9FA17DF62DD}" type="presParOf" srcId="{7B03BD15-FAC4-4428-953A-335F7C5DC823}" destId="{2A16E5E8-082D-4280-8F51-DD6B15746DF4}" srcOrd="2" destOrd="0" presId="urn:microsoft.com/office/officeart/2008/layout/VerticalCurvedList"/>
    <dgm:cxn modelId="{F9F14733-212D-4217-975D-BF0B8EF442EA}" type="presParOf" srcId="{7B03BD15-FAC4-4428-953A-335F7C5DC823}" destId="{1907C815-F4DD-4568-BD98-9B17FCDAF6A1}" srcOrd="3" destOrd="0" presId="urn:microsoft.com/office/officeart/2008/layout/VerticalCurvedList"/>
    <dgm:cxn modelId="{64469A3F-D76A-4C7A-BD4D-BA4B9089E4E5}" type="presParOf" srcId="{06F0FE29-6E3C-4C8E-B725-4861BC0CA511}" destId="{C6063524-23D0-4B73-9DEB-2CA13B99B0AA}" srcOrd="1" destOrd="0" presId="urn:microsoft.com/office/officeart/2008/layout/VerticalCurvedList"/>
    <dgm:cxn modelId="{3748AD4A-70EE-45CA-ADF5-9CCD12C4F48C}" type="presParOf" srcId="{06F0FE29-6E3C-4C8E-B725-4861BC0CA511}" destId="{A2AEEDE6-1C34-46F3-B3BB-463D7D80926F}" srcOrd="2" destOrd="0" presId="urn:microsoft.com/office/officeart/2008/layout/VerticalCurvedList"/>
    <dgm:cxn modelId="{E878EDAA-3D41-4EED-8F21-72840BA432B9}" type="presParOf" srcId="{A2AEEDE6-1C34-46F3-B3BB-463D7D80926F}" destId="{CC6A0C5D-9D2A-41E2-9063-0E323FDC2949}" srcOrd="0" destOrd="0" presId="urn:microsoft.com/office/officeart/2008/layout/VerticalCurvedList"/>
    <dgm:cxn modelId="{3EB991F8-0269-49B2-91E9-B7B89BF75E55}" type="presParOf" srcId="{06F0FE29-6E3C-4C8E-B725-4861BC0CA511}" destId="{DCFFF2BD-02D4-4106-95FF-E1DC21832B3B}" srcOrd="3" destOrd="0" presId="urn:microsoft.com/office/officeart/2008/layout/VerticalCurvedList"/>
    <dgm:cxn modelId="{D17F9E56-C928-4259-9D52-EB6F3C87A8E6}" type="presParOf" srcId="{06F0FE29-6E3C-4C8E-B725-4861BC0CA511}" destId="{B2A4663F-F5E2-45AA-B5F8-8242B5D41B47}" srcOrd="4" destOrd="0" presId="urn:microsoft.com/office/officeart/2008/layout/VerticalCurvedList"/>
    <dgm:cxn modelId="{79AE2547-B4E5-472D-8A36-65175FBF2B47}" type="presParOf" srcId="{B2A4663F-F5E2-45AA-B5F8-8242B5D41B47}" destId="{FA44A483-1759-4C95-9750-69201B694FDC}" srcOrd="0" destOrd="0" presId="urn:microsoft.com/office/officeart/2008/layout/VerticalCurvedList"/>
    <dgm:cxn modelId="{E983B864-FC01-46B0-9624-C2C3E14B806C}" type="presParOf" srcId="{06F0FE29-6E3C-4C8E-B725-4861BC0CA511}" destId="{1A88BFE7-0150-4D0B-8ACF-D930D97F596E}" srcOrd="5" destOrd="0" presId="urn:microsoft.com/office/officeart/2008/layout/VerticalCurvedList"/>
    <dgm:cxn modelId="{863C7C79-91B4-4327-B276-92B0BFEF430B}" type="presParOf" srcId="{06F0FE29-6E3C-4C8E-B725-4861BC0CA511}" destId="{096322B7-57AD-4181-9C34-C86CC710A537}" srcOrd="6" destOrd="0" presId="urn:microsoft.com/office/officeart/2008/layout/VerticalCurvedList"/>
    <dgm:cxn modelId="{353D642B-9351-4BFA-B024-9250E5336F9D}" type="presParOf" srcId="{096322B7-57AD-4181-9C34-C86CC710A537}" destId="{BBF0D103-AC48-405C-980A-4AA7F9634BA4}" srcOrd="0" destOrd="0" presId="urn:microsoft.com/office/officeart/2008/layout/VerticalCurvedList"/>
    <dgm:cxn modelId="{F0CDF5DA-478F-4BEA-A4B8-3FA28CD2FC47}" type="presParOf" srcId="{06F0FE29-6E3C-4C8E-B725-4861BC0CA511}" destId="{ED9D6403-4602-4DF6-A620-91E1F86C6955}" srcOrd="7" destOrd="0" presId="urn:microsoft.com/office/officeart/2008/layout/VerticalCurvedList"/>
    <dgm:cxn modelId="{CEA497E7-4EE2-48ED-8A86-DD4F68A0FFC3}" type="presParOf" srcId="{06F0FE29-6E3C-4C8E-B725-4861BC0CA511}" destId="{A38E1D42-E2D2-4328-8A9C-8A21AE55C1E8}" srcOrd="8" destOrd="0" presId="urn:microsoft.com/office/officeart/2008/layout/VerticalCurvedList"/>
    <dgm:cxn modelId="{EEDB2037-1AB8-493D-A887-277880456B7B}" type="presParOf" srcId="{A38E1D42-E2D2-4328-8A9C-8A21AE55C1E8}" destId="{76A73366-47A0-4C9B-9F22-44AE4296A4C9}" srcOrd="0" destOrd="0" presId="urn:microsoft.com/office/officeart/2008/layout/VerticalCurvedList"/>
    <dgm:cxn modelId="{37D199F8-58E9-4D9D-80B6-03B6445DA4EE}" type="presParOf" srcId="{06F0FE29-6E3C-4C8E-B725-4861BC0CA511}" destId="{00673389-71AC-422C-955D-B2EC7B5E14D2}" srcOrd="9" destOrd="0" presId="urn:microsoft.com/office/officeart/2008/layout/VerticalCurvedList"/>
    <dgm:cxn modelId="{1B47E6DD-884D-4532-9BAE-72978EEDBFDF}" type="presParOf" srcId="{06F0FE29-6E3C-4C8E-B725-4861BC0CA511}" destId="{EE6748D4-6FA4-4F64-B847-CAA4E2BE0AE2}" srcOrd="10" destOrd="0" presId="urn:microsoft.com/office/officeart/2008/layout/VerticalCurvedList"/>
    <dgm:cxn modelId="{C192AB20-0BFF-4B37-A071-17DD7A872FB9}" type="presParOf" srcId="{EE6748D4-6FA4-4F64-B847-CAA4E2BE0AE2}" destId="{522D3E73-FB36-4615-88E3-D7A7D7B1A0A6}" srcOrd="0" destOrd="0" presId="urn:microsoft.com/office/officeart/2008/layout/VerticalCurvedList"/>
    <dgm:cxn modelId="{33B9E774-D7F5-4129-8A8C-8B23424B5F66}" type="presParOf" srcId="{06F0FE29-6E3C-4C8E-B725-4861BC0CA511}" destId="{1BF82ACA-1F71-4E2B-9C24-CCE8EDA8A13C}" srcOrd="11" destOrd="0" presId="urn:microsoft.com/office/officeart/2008/layout/VerticalCurvedList"/>
    <dgm:cxn modelId="{9BBE15DF-DAA3-4765-B77A-7EA64FE016C1}" type="presParOf" srcId="{06F0FE29-6E3C-4C8E-B725-4861BC0CA511}" destId="{1B7408A3-80AB-4313-8119-A219D4064921}" srcOrd="12" destOrd="0" presId="urn:microsoft.com/office/officeart/2008/layout/VerticalCurvedList"/>
    <dgm:cxn modelId="{373E4C4F-71BB-43DA-A89D-B14D0AFB806B}" type="presParOf" srcId="{1B7408A3-80AB-4313-8119-A219D4064921}" destId="{792C48B3-8A0C-4083-8241-ED16ACD794C1}"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7A8991-DE58-436A-ADCA-72DBF0F68C73}">
      <dsp:nvSpPr>
        <dsp:cNvPr id="0" name=""/>
        <dsp:cNvSpPr/>
      </dsp:nvSpPr>
      <dsp:spPr>
        <a:xfrm>
          <a:off x="-6200038" y="-948517"/>
          <a:ext cx="7380274" cy="7380274"/>
        </a:xfrm>
        <a:prstGeom prst="blockArc">
          <a:avLst>
            <a:gd name="adj1" fmla="val 18900000"/>
            <a:gd name="adj2" fmla="val 2700000"/>
            <a:gd name="adj3" fmla="val 293"/>
          </a:avLst>
        </a:prstGeom>
        <a:noFill/>
        <a:ln w="25400" cap="flat" cmpd="sng" algn="ctr">
          <a:solidFill>
            <a:schemeClr val="tx1"/>
          </a:solidFill>
          <a:prstDash val="solid"/>
        </a:ln>
        <a:effectLst/>
      </dsp:spPr>
      <dsp:style>
        <a:lnRef idx="2">
          <a:scrgbClr r="0" g="0" b="0"/>
        </a:lnRef>
        <a:fillRef idx="0">
          <a:scrgbClr r="0" g="0" b="0"/>
        </a:fillRef>
        <a:effectRef idx="0">
          <a:scrgbClr r="0" g="0" b="0"/>
        </a:effectRef>
        <a:fontRef idx="minor"/>
      </dsp:style>
    </dsp:sp>
    <dsp:sp modelId="{C6063524-23D0-4B73-9DEB-2CA13B99B0AA}">
      <dsp:nvSpPr>
        <dsp:cNvPr id="0" name=""/>
        <dsp:cNvSpPr/>
      </dsp:nvSpPr>
      <dsp:spPr>
        <a:xfrm>
          <a:off x="439467" y="288747"/>
          <a:ext cx="8673180" cy="577275"/>
        </a:xfrm>
        <a:prstGeom prst="rect">
          <a:avLst/>
        </a:prstGeom>
        <a:noFill/>
        <a:ln w="254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8212" tIns="50800" rIns="50800" bIns="50800" numCol="1" spcCol="1270" anchor="ctr" anchorCtr="0">
          <a:noAutofit/>
        </a:bodyPr>
        <a:lstStyle/>
        <a:p>
          <a:pPr marL="0" lvl="0" indent="0" algn="l" defTabSz="889000">
            <a:lnSpc>
              <a:spcPct val="90000"/>
            </a:lnSpc>
            <a:spcBef>
              <a:spcPct val="0"/>
            </a:spcBef>
            <a:spcAft>
              <a:spcPct val="35000"/>
            </a:spcAft>
            <a:buNone/>
          </a:pPr>
          <a:r>
            <a:rPr lang="en-IN" sz="2000" kern="1200" dirty="0">
              <a:solidFill>
                <a:schemeClr val="tx1"/>
              </a:solidFill>
            </a:rPr>
            <a:t>Absorb vast amounts of data presented in visual formats. </a:t>
          </a:r>
        </a:p>
      </dsp:txBody>
      <dsp:txXfrm>
        <a:off x="439467" y="288747"/>
        <a:ext cx="8673180" cy="577275"/>
      </dsp:txXfrm>
    </dsp:sp>
    <dsp:sp modelId="{CC6A0C5D-9D2A-41E2-9063-0E323FDC2949}">
      <dsp:nvSpPr>
        <dsp:cNvPr id="0" name=""/>
        <dsp:cNvSpPr/>
      </dsp:nvSpPr>
      <dsp:spPr>
        <a:xfrm>
          <a:off x="78670" y="216587"/>
          <a:ext cx="721594" cy="721594"/>
        </a:xfrm>
        <a:prstGeom prst="ellipse">
          <a:avLst/>
        </a:prstGeom>
        <a:solidFill>
          <a:schemeClr val="lt1">
            <a:hueOff val="0"/>
            <a:satOff val="0"/>
            <a:lumOff val="0"/>
            <a:alphaOff val="0"/>
          </a:schemeClr>
        </a:solidFill>
        <a:ln w="25400" cap="flat" cmpd="sng" algn="ctr">
          <a:solidFill>
            <a:srgbClr val="FF0000"/>
          </a:solidFill>
          <a:prstDash val="solid"/>
        </a:ln>
        <a:effectLst/>
      </dsp:spPr>
      <dsp:style>
        <a:lnRef idx="2">
          <a:scrgbClr r="0" g="0" b="0"/>
        </a:lnRef>
        <a:fillRef idx="1">
          <a:scrgbClr r="0" g="0" b="0"/>
        </a:fillRef>
        <a:effectRef idx="0">
          <a:scrgbClr r="0" g="0" b="0"/>
        </a:effectRef>
        <a:fontRef idx="minor"/>
      </dsp:style>
    </dsp:sp>
    <dsp:sp modelId="{DCFFF2BD-02D4-4106-95FF-E1DC21832B3B}">
      <dsp:nvSpPr>
        <dsp:cNvPr id="0" name=""/>
        <dsp:cNvSpPr/>
      </dsp:nvSpPr>
      <dsp:spPr>
        <a:xfrm>
          <a:off x="914316" y="1154551"/>
          <a:ext cx="8198331" cy="577275"/>
        </a:xfrm>
        <a:prstGeom prst="rect">
          <a:avLst/>
        </a:prstGeom>
        <a:noFill/>
        <a:ln w="254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8212" tIns="50800" rIns="50800" bIns="50800" numCol="1" spcCol="1270" anchor="ctr" anchorCtr="0">
          <a:noAutofit/>
        </a:bodyPr>
        <a:lstStyle/>
        <a:p>
          <a:pPr marL="0" lvl="0" indent="0" algn="l" defTabSz="889000">
            <a:lnSpc>
              <a:spcPct val="90000"/>
            </a:lnSpc>
            <a:spcBef>
              <a:spcPct val="0"/>
            </a:spcBef>
            <a:spcAft>
              <a:spcPct val="35000"/>
            </a:spcAft>
            <a:buNone/>
          </a:pPr>
          <a:r>
            <a:rPr lang="en-IN" sz="2000" kern="1200" dirty="0">
              <a:solidFill>
                <a:schemeClr val="tx1"/>
              </a:solidFill>
            </a:rPr>
            <a:t>Identifies errors and inaccuracies in data quickly.</a:t>
          </a:r>
        </a:p>
      </dsp:txBody>
      <dsp:txXfrm>
        <a:off x="914316" y="1154551"/>
        <a:ext cx="8198331" cy="577275"/>
      </dsp:txXfrm>
    </dsp:sp>
    <dsp:sp modelId="{FA44A483-1759-4C95-9750-69201B694FDC}">
      <dsp:nvSpPr>
        <dsp:cNvPr id="0" name=""/>
        <dsp:cNvSpPr/>
      </dsp:nvSpPr>
      <dsp:spPr>
        <a:xfrm>
          <a:off x="553518" y="1082391"/>
          <a:ext cx="721594" cy="721594"/>
        </a:xfrm>
        <a:prstGeom prst="ellipse">
          <a:avLst/>
        </a:prstGeom>
        <a:solidFill>
          <a:schemeClr val="lt1">
            <a:hueOff val="0"/>
            <a:satOff val="0"/>
            <a:lumOff val="0"/>
            <a:alphaOff val="0"/>
          </a:schemeClr>
        </a:solidFill>
        <a:ln w="25400" cap="flat" cmpd="sng" algn="ctr">
          <a:solidFill>
            <a:srgbClr val="FF0000"/>
          </a:solidFill>
          <a:prstDash val="solid"/>
        </a:ln>
        <a:effectLst/>
      </dsp:spPr>
      <dsp:style>
        <a:lnRef idx="2">
          <a:scrgbClr r="0" g="0" b="0"/>
        </a:lnRef>
        <a:fillRef idx="1">
          <a:scrgbClr r="0" g="0" b="0"/>
        </a:fillRef>
        <a:effectRef idx="0">
          <a:scrgbClr r="0" g="0" b="0"/>
        </a:effectRef>
        <a:fontRef idx="minor"/>
      </dsp:style>
    </dsp:sp>
    <dsp:sp modelId="{1A88BFE7-0150-4D0B-8ACF-D930D97F596E}">
      <dsp:nvSpPr>
        <dsp:cNvPr id="0" name=""/>
        <dsp:cNvSpPr/>
      </dsp:nvSpPr>
      <dsp:spPr>
        <a:xfrm>
          <a:off x="1131452" y="2020354"/>
          <a:ext cx="7981195" cy="577275"/>
        </a:xfrm>
        <a:prstGeom prst="rect">
          <a:avLst/>
        </a:prstGeom>
        <a:noFill/>
        <a:ln w="254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8212" tIns="50800" rIns="50800" bIns="50800" numCol="1" spcCol="1270" anchor="ctr" anchorCtr="0">
          <a:noAutofit/>
        </a:bodyPr>
        <a:lstStyle/>
        <a:p>
          <a:pPr marL="0" lvl="0" indent="0" algn="l" defTabSz="889000">
            <a:lnSpc>
              <a:spcPct val="90000"/>
            </a:lnSpc>
            <a:spcBef>
              <a:spcPct val="0"/>
            </a:spcBef>
            <a:spcAft>
              <a:spcPct val="35000"/>
            </a:spcAft>
            <a:buNone/>
          </a:pPr>
          <a:r>
            <a:rPr lang="en-IN" sz="2000" kern="1200" dirty="0">
              <a:solidFill>
                <a:schemeClr val="tx1"/>
              </a:solidFill>
            </a:rPr>
            <a:t>Increases the speed of decision making.</a:t>
          </a:r>
        </a:p>
      </dsp:txBody>
      <dsp:txXfrm>
        <a:off x="1131452" y="2020354"/>
        <a:ext cx="7981195" cy="577275"/>
      </dsp:txXfrm>
    </dsp:sp>
    <dsp:sp modelId="{BBF0D103-AC48-405C-980A-4AA7F9634BA4}">
      <dsp:nvSpPr>
        <dsp:cNvPr id="0" name=""/>
        <dsp:cNvSpPr/>
      </dsp:nvSpPr>
      <dsp:spPr>
        <a:xfrm>
          <a:off x="770655" y="1948195"/>
          <a:ext cx="721594" cy="721594"/>
        </a:xfrm>
        <a:prstGeom prst="ellipse">
          <a:avLst/>
        </a:prstGeom>
        <a:solidFill>
          <a:schemeClr val="lt1">
            <a:hueOff val="0"/>
            <a:satOff val="0"/>
            <a:lumOff val="0"/>
            <a:alphaOff val="0"/>
          </a:schemeClr>
        </a:solidFill>
        <a:ln w="25400" cap="flat" cmpd="sng" algn="ctr">
          <a:solidFill>
            <a:srgbClr val="FF0000"/>
          </a:solidFill>
          <a:prstDash val="solid"/>
        </a:ln>
        <a:effectLst/>
      </dsp:spPr>
      <dsp:style>
        <a:lnRef idx="2">
          <a:scrgbClr r="0" g="0" b="0"/>
        </a:lnRef>
        <a:fillRef idx="1">
          <a:scrgbClr r="0" g="0" b="0"/>
        </a:fillRef>
        <a:effectRef idx="0">
          <a:scrgbClr r="0" g="0" b="0"/>
        </a:effectRef>
        <a:fontRef idx="minor"/>
      </dsp:style>
    </dsp:sp>
    <dsp:sp modelId="{ED9D6403-4602-4DF6-A620-91E1F86C6955}">
      <dsp:nvSpPr>
        <dsp:cNvPr id="0" name=""/>
        <dsp:cNvSpPr/>
      </dsp:nvSpPr>
      <dsp:spPr>
        <a:xfrm>
          <a:off x="1131452" y="2885609"/>
          <a:ext cx="7981195" cy="577275"/>
        </a:xfrm>
        <a:prstGeom prst="rect">
          <a:avLst/>
        </a:prstGeom>
        <a:noFill/>
        <a:ln w="254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8212" tIns="50800" rIns="50800" bIns="50800" numCol="1" spcCol="1270" anchor="ctr" anchorCtr="0">
          <a:noAutofit/>
        </a:bodyPr>
        <a:lstStyle/>
        <a:p>
          <a:pPr marL="0" lvl="0" indent="0" algn="just" defTabSz="889000">
            <a:lnSpc>
              <a:spcPct val="90000"/>
            </a:lnSpc>
            <a:spcBef>
              <a:spcPct val="0"/>
            </a:spcBef>
            <a:spcAft>
              <a:spcPct val="35000"/>
            </a:spcAft>
            <a:buNone/>
          </a:pPr>
          <a:r>
            <a:rPr lang="en-IN" sz="2000" kern="1200" dirty="0">
              <a:solidFill>
                <a:schemeClr val="tx1"/>
              </a:solidFill>
            </a:rPr>
            <a:t>Access real- time information and assist in management functions.</a:t>
          </a:r>
        </a:p>
      </dsp:txBody>
      <dsp:txXfrm>
        <a:off x="1131452" y="2885609"/>
        <a:ext cx="7981195" cy="577275"/>
      </dsp:txXfrm>
    </dsp:sp>
    <dsp:sp modelId="{76A73366-47A0-4C9B-9F22-44AE4296A4C9}">
      <dsp:nvSpPr>
        <dsp:cNvPr id="0" name=""/>
        <dsp:cNvSpPr/>
      </dsp:nvSpPr>
      <dsp:spPr>
        <a:xfrm>
          <a:off x="770655" y="2813450"/>
          <a:ext cx="721594" cy="721594"/>
        </a:xfrm>
        <a:prstGeom prst="ellipse">
          <a:avLst/>
        </a:prstGeom>
        <a:solidFill>
          <a:schemeClr val="lt1">
            <a:hueOff val="0"/>
            <a:satOff val="0"/>
            <a:lumOff val="0"/>
            <a:alphaOff val="0"/>
          </a:schemeClr>
        </a:solidFill>
        <a:ln w="25400" cap="flat" cmpd="sng" algn="ctr">
          <a:solidFill>
            <a:srgbClr val="FF0000"/>
          </a:solidFill>
          <a:prstDash val="solid"/>
        </a:ln>
        <a:effectLst/>
      </dsp:spPr>
      <dsp:style>
        <a:lnRef idx="2">
          <a:scrgbClr r="0" g="0" b="0"/>
        </a:lnRef>
        <a:fillRef idx="1">
          <a:scrgbClr r="0" g="0" b="0"/>
        </a:fillRef>
        <a:effectRef idx="0">
          <a:scrgbClr r="0" g="0" b="0"/>
        </a:effectRef>
        <a:fontRef idx="minor"/>
      </dsp:style>
    </dsp:sp>
    <dsp:sp modelId="{00673389-71AC-422C-955D-B2EC7B5E14D2}">
      <dsp:nvSpPr>
        <dsp:cNvPr id="0" name=""/>
        <dsp:cNvSpPr/>
      </dsp:nvSpPr>
      <dsp:spPr>
        <a:xfrm>
          <a:off x="914316" y="3751413"/>
          <a:ext cx="8198331" cy="577275"/>
        </a:xfrm>
        <a:prstGeom prst="rect">
          <a:avLst/>
        </a:prstGeom>
        <a:noFill/>
        <a:ln w="254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8212" tIns="50800" rIns="50800" bIns="50800" numCol="1" spcCol="1270" anchor="ctr" anchorCtr="0">
          <a:noAutofit/>
        </a:bodyPr>
        <a:lstStyle/>
        <a:p>
          <a:pPr marL="0" lvl="0" indent="0" algn="l" defTabSz="889000">
            <a:lnSpc>
              <a:spcPct val="90000"/>
            </a:lnSpc>
            <a:spcBef>
              <a:spcPct val="0"/>
            </a:spcBef>
            <a:spcAft>
              <a:spcPct val="35000"/>
            </a:spcAft>
            <a:buNone/>
          </a:pPr>
          <a:r>
            <a:rPr lang="en-IN" sz="2000" kern="1200" dirty="0">
              <a:solidFill>
                <a:schemeClr val="tx1"/>
              </a:solidFill>
            </a:rPr>
            <a:t>It promotes the story telling and conveys the right message to the audience.</a:t>
          </a:r>
        </a:p>
      </dsp:txBody>
      <dsp:txXfrm>
        <a:off x="914316" y="3751413"/>
        <a:ext cx="8198331" cy="577275"/>
      </dsp:txXfrm>
    </dsp:sp>
    <dsp:sp modelId="{522D3E73-FB36-4615-88E3-D7A7D7B1A0A6}">
      <dsp:nvSpPr>
        <dsp:cNvPr id="0" name=""/>
        <dsp:cNvSpPr/>
      </dsp:nvSpPr>
      <dsp:spPr>
        <a:xfrm>
          <a:off x="553518" y="3679254"/>
          <a:ext cx="721594" cy="721594"/>
        </a:xfrm>
        <a:prstGeom prst="ellipse">
          <a:avLst/>
        </a:prstGeom>
        <a:solidFill>
          <a:schemeClr val="lt1">
            <a:hueOff val="0"/>
            <a:satOff val="0"/>
            <a:lumOff val="0"/>
            <a:alphaOff val="0"/>
          </a:schemeClr>
        </a:solidFill>
        <a:ln w="25400" cap="flat" cmpd="sng" algn="ctr">
          <a:solidFill>
            <a:srgbClr val="FF0000"/>
          </a:solidFill>
          <a:prstDash val="solid"/>
        </a:ln>
        <a:effectLst/>
      </dsp:spPr>
      <dsp:style>
        <a:lnRef idx="2">
          <a:scrgbClr r="0" g="0" b="0"/>
        </a:lnRef>
        <a:fillRef idx="1">
          <a:scrgbClr r="0" g="0" b="0"/>
        </a:fillRef>
        <a:effectRef idx="0">
          <a:scrgbClr r="0" g="0" b="0"/>
        </a:effectRef>
        <a:fontRef idx="minor"/>
      </dsp:style>
    </dsp:sp>
    <dsp:sp modelId="{1BF82ACA-1F71-4E2B-9C24-CCE8EDA8A13C}">
      <dsp:nvSpPr>
        <dsp:cNvPr id="0" name=""/>
        <dsp:cNvSpPr/>
      </dsp:nvSpPr>
      <dsp:spPr>
        <a:xfrm>
          <a:off x="439467" y="4617217"/>
          <a:ext cx="8673180" cy="577275"/>
        </a:xfrm>
        <a:prstGeom prst="rect">
          <a:avLst/>
        </a:prstGeom>
        <a:noFill/>
        <a:ln w="254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8212" tIns="50800" rIns="50800" bIns="50800" numCol="1" spcCol="1270" anchor="ctr" anchorCtr="0">
          <a:noAutofit/>
        </a:bodyPr>
        <a:lstStyle/>
        <a:p>
          <a:pPr marL="0" lvl="0" indent="0" algn="l" defTabSz="889000">
            <a:lnSpc>
              <a:spcPct val="90000"/>
            </a:lnSpc>
            <a:spcBef>
              <a:spcPct val="0"/>
            </a:spcBef>
            <a:spcAft>
              <a:spcPct val="35000"/>
            </a:spcAft>
            <a:buNone/>
          </a:pPr>
          <a:r>
            <a:rPr lang="en-IN" sz="2000" kern="1200" dirty="0">
              <a:solidFill>
                <a:schemeClr val="tx1"/>
              </a:solidFill>
            </a:rPr>
            <a:t>Explore Business insights and achieve business goals in the right direction.</a:t>
          </a:r>
        </a:p>
      </dsp:txBody>
      <dsp:txXfrm>
        <a:off x="439467" y="4617217"/>
        <a:ext cx="8673180" cy="577275"/>
      </dsp:txXfrm>
    </dsp:sp>
    <dsp:sp modelId="{792C48B3-8A0C-4083-8241-ED16ACD794C1}">
      <dsp:nvSpPr>
        <dsp:cNvPr id="0" name=""/>
        <dsp:cNvSpPr/>
      </dsp:nvSpPr>
      <dsp:spPr>
        <a:xfrm>
          <a:off x="78670" y="4545057"/>
          <a:ext cx="721594" cy="721594"/>
        </a:xfrm>
        <a:prstGeom prst="ellipse">
          <a:avLst/>
        </a:prstGeom>
        <a:solidFill>
          <a:schemeClr val="lt1">
            <a:hueOff val="0"/>
            <a:satOff val="0"/>
            <a:lumOff val="0"/>
            <a:alphaOff val="0"/>
          </a:schemeClr>
        </a:solidFill>
        <a:ln w="25400" cap="flat" cmpd="sng" algn="ctr">
          <a:solidFill>
            <a:srgbClr val="FF0000"/>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IN"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72478642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Calibri"/>
              <a:buNone/>
            </a:pPr>
            <a:endParaRPr/>
          </a:p>
        </p:txBody>
      </p:sp>
      <p:sp>
        <p:nvSpPr>
          <p:cNvPr id="96" name="Google Shape;9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4134469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2" name="Google Shape;102;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829898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a:p>
        </p:txBody>
      </p:sp>
      <p:sp>
        <p:nvSpPr>
          <p:cNvPr id="114" name="Google Shape;114;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08563517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5"/>
        <p:cNvGrpSpPr/>
        <p:nvPr/>
      </p:nvGrpSpPr>
      <p:grpSpPr>
        <a:xfrm>
          <a:off x="0" y="0"/>
          <a:ext cx="0" cy="0"/>
          <a:chOff x="0" y="0"/>
          <a:chExt cx="0" cy="0"/>
        </a:xfrm>
      </p:grpSpPr>
      <p:sp>
        <p:nvSpPr>
          <p:cNvPr id="16" name="Google Shape;16;p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 name="Google Shape;18;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pic>
        <p:nvPicPr>
          <p:cNvPr id="20" name="Google Shape;20;p7"/>
          <p:cNvPicPr preferRelativeResize="0"/>
          <p:nvPr/>
        </p:nvPicPr>
        <p:blipFill rotWithShape="1">
          <a:blip r:embed="rId2">
            <a:alphaModFix/>
          </a:blip>
          <a:srcRect/>
          <a:stretch/>
        </p:blipFill>
        <p:spPr>
          <a:xfrm>
            <a:off x="8814232" y="6184984"/>
            <a:ext cx="3225397" cy="673016"/>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8"/>
        <p:cNvGrpSpPr/>
        <p:nvPr/>
      </p:nvGrpSpPr>
      <p:grpSpPr>
        <a:xfrm>
          <a:off x="0" y="0"/>
          <a:ext cx="0" cy="0"/>
          <a:chOff x="0" y="0"/>
          <a:chExt cx="0" cy="0"/>
        </a:xfrm>
      </p:grpSpPr>
      <p:sp>
        <p:nvSpPr>
          <p:cNvPr id="89" name="Google Shape;89;p17"/>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0" name="Google Shape;90;p17"/>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1" name="Google Shape;91;p1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2" name="Google Shape;92;p1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3" name="Google Shape;93;p1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8"/>
        <p:cNvGrpSpPr/>
        <p:nvPr/>
      </p:nvGrpSpPr>
      <p:grpSpPr>
        <a:xfrm>
          <a:off x="0" y="0"/>
          <a:ext cx="0" cy="0"/>
          <a:chOff x="0" y="0"/>
          <a:chExt cx="0" cy="0"/>
        </a:xfrm>
      </p:grpSpPr>
      <p:sp>
        <p:nvSpPr>
          <p:cNvPr id="29" name="Google Shape;29;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pic>
        <p:nvPicPr>
          <p:cNvPr id="32" name="Google Shape;32;p9"/>
          <p:cNvPicPr preferRelativeResize="0"/>
          <p:nvPr/>
        </p:nvPicPr>
        <p:blipFill rotWithShape="1">
          <a:blip r:embed="rId2">
            <a:alphaModFix/>
          </a:blip>
          <a:srcRect/>
          <a:stretch/>
        </p:blipFill>
        <p:spPr>
          <a:xfrm>
            <a:off x="8814232" y="6184984"/>
            <a:ext cx="3225397" cy="673016"/>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33"/>
        <p:cNvGrpSpPr/>
        <p:nvPr/>
      </p:nvGrpSpPr>
      <p:grpSpPr>
        <a:xfrm>
          <a:off x="0" y="0"/>
          <a:ext cx="0" cy="0"/>
          <a:chOff x="0" y="0"/>
          <a:chExt cx="0" cy="0"/>
        </a:xfrm>
      </p:grpSpPr>
      <p:sp>
        <p:nvSpPr>
          <p:cNvPr id="34" name="Google Shape;34;p1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10"/>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 name="Google Shape;36;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 name="Google Shape;37;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pic>
        <p:nvPicPr>
          <p:cNvPr id="39" name="Google Shape;39;p10"/>
          <p:cNvPicPr preferRelativeResize="0"/>
          <p:nvPr/>
        </p:nvPicPr>
        <p:blipFill rotWithShape="1">
          <a:blip r:embed="rId2">
            <a:alphaModFix/>
          </a:blip>
          <a:srcRect/>
          <a:stretch/>
        </p:blipFill>
        <p:spPr>
          <a:xfrm>
            <a:off x="8814232" y="6184984"/>
            <a:ext cx="3225397" cy="673016"/>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0"/>
        <p:cNvGrpSpPr/>
        <p:nvPr/>
      </p:nvGrpSpPr>
      <p:grpSpPr>
        <a:xfrm>
          <a:off x="0" y="0"/>
          <a:ext cx="0" cy="0"/>
          <a:chOff x="0" y="0"/>
          <a:chExt cx="0" cy="0"/>
        </a:xfrm>
      </p:grpSpPr>
      <p:sp>
        <p:nvSpPr>
          <p:cNvPr id="41" name="Google Shape;41;p11"/>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11"/>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43" name="Google Shape;43;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5" name="Google Shape;45;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pic>
        <p:nvPicPr>
          <p:cNvPr id="46" name="Google Shape;46;p11"/>
          <p:cNvPicPr preferRelativeResize="0"/>
          <p:nvPr/>
        </p:nvPicPr>
        <p:blipFill rotWithShape="1">
          <a:blip r:embed="rId2">
            <a:alphaModFix/>
          </a:blip>
          <a:srcRect/>
          <a:stretch/>
        </p:blipFill>
        <p:spPr>
          <a:xfrm>
            <a:off x="8814232" y="6184984"/>
            <a:ext cx="3225397" cy="673016"/>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7"/>
        <p:cNvGrpSpPr/>
        <p:nvPr/>
      </p:nvGrpSpPr>
      <p:grpSpPr>
        <a:xfrm>
          <a:off x="0" y="0"/>
          <a:ext cx="0" cy="0"/>
          <a:chOff x="0" y="0"/>
          <a:chExt cx="0" cy="0"/>
        </a:xfrm>
      </p:grpSpPr>
      <p:sp>
        <p:nvSpPr>
          <p:cNvPr id="48" name="Google Shape;48;p1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9" name="Google Shape;49;p12"/>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0" name="Google Shape;50;p12"/>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1" name="Google Shape;51;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pic>
        <p:nvPicPr>
          <p:cNvPr id="54" name="Google Shape;54;p12"/>
          <p:cNvPicPr preferRelativeResize="0"/>
          <p:nvPr/>
        </p:nvPicPr>
        <p:blipFill rotWithShape="1">
          <a:blip r:embed="rId2">
            <a:alphaModFix/>
          </a:blip>
          <a:srcRect/>
          <a:stretch/>
        </p:blipFill>
        <p:spPr>
          <a:xfrm>
            <a:off x="8814232" y="6184984"/>
            <a:ext cx="3225397" cy="673016"/>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55"/>
        <p:cNvGrpSpPr/>
        <p:nvPr/>
      </p:nvGrpSpPr>
      <p:grpSpPr>
        <a:xfrm>
          <a:off x="0" y="0"/>
          <a:ext cx="0" cy="0"/>
          <a:chOff x="0" y="0"/>
          <a:chExt cx="0" cy="0"/>
        </a:xfrm>
      </p:grpSpPr>
      <p:sp>
        <p:nvSpPr>
          <p:cNvPr id="56" name="Google Shape;56;p13"/>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7" name="Google Shape;57;p13"/>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8" name="Google Shape;58;p13"/>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9" name="Google Shape;59;p13"/>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60" name="Google Shape;60;p13"/>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1" name="Google Shape;61;p1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2" name="Google Shape;62;p1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1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pic>
        <p:nvPicPr>
          <p:cNvPr id="64" name="Google Shape;64;p13"/>
          <p:cNvPicPr preferRelativeResize="0"/>
          <p:nvPr/>
        </p:nvPicPr>
        <p:blipFill rotWithShape="1">
          <a:blip r:embed="rId2">
            <a:alphaModFix/>
          </a:blip>
          <a:srcRect/>
          <a:stretch/>
        </p:blipFill>
        <p:spPr>
          <a:xfrm>
            <a:off x="8814232" y="6184984"/>
            <a:ext cx="3225397" cy="673016"/>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5"/>
        <p:cNvGrpSpPr/>
        <p:nvPr/>
      </p:nvGrpSpPr>
      <p:grpSpPr>
        <a:xfrm>
          <a:off x="0" y="0"/>
          <a:ext cx="0" cy="0"/>
          <a:chOff x="0" y="0"/>
          <a:chExt cx="0" cy="0"/>
        </a:xfrm>
      </p:grpSpPr>
      <p:sp>
        <p:nvSpPr>
          <p:cNvPr id="66" name="Google Shape;66;p14"/>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14"/>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8" name="Google Shape;68;p14"/>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9" name="Google Shape;69;p1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1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pic>
        <p:nvPicPr>
          <p:cNvPr id="72" name="Google Shape;72;p14"/>
          <p:cNvPicPr preferRelativeResize="0"/>
          <p:nvPr/>
        </p:nvPicPr>
        <p:blipFill rotWithShape="1">
          <a:blip r:embed="rId2">
            <a:alphaModFix/>
          </a:blip>
          <a:srcRect/>
          <a:stretch/>
        </p:blipFill>
        <p:spPr>
          <a:xfrm>
            <a:off x="8814232" y="6184984"/>
            <a:ext cx="3225397" cy="673016"/>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73"/>
        <p:cNvGrpSpPr/>
        <p:nvPr/>
      </p:nvGrpSpPr>
      <p:grpSpPr>
        <a:xfrm>
          <a:off x="0" y="0"/>
          <a:ext cx="0" cy="0"/>
          <a:chOff x="0" y="0"/>
          <a:chExt cx="0" cy="0"/>
        </a:xfrm>
      </p:grpSpPr>
      <p:sp>
        <p:nvSpPr>
          <p:cNvPr id="74" name="Google Shape;74;p15"/>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5" name="Google Shape;75;p15"/>
          <p:cNvSpPr>
            <a:spLocks noGrp="1"/>
          </p:cNvSpPr>
          <p:nvPr>
            <p:ph type="pic" idx="2"/>
          </p:nvPr>
        </p:nvSpPr>
        <p:spPr>
          <a:xfrm>
            <a:off x="5183188" y="987425"/>
            <a:ext cx="6172200" cy="4873625"/>
          </a:xfrm>
          <a:prstGeom prst="rect">
            <a:avLst/>
          </a:prstGeom>
          <a:noFill/>
          <a:ln>
            <a:noFill/>
          </a:ln>
        </p:spPr>
      </p:sp>
      <p:sp>
        <p:nvSpPr>
          <p:cNvPr id="76" name="Google Shape;76;p15"/>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77" name="Google Shape;77;p1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1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pic>
        <p:nvPicPr>
          <p:cNvPr id="80" name="Google Shape;80;p15"/>
          <p:cNvPicPr preferRelativeResize="0"/>
          <p:nvPr/>
        </p:nvPicPr>
        <p:blipFill rotWithShape="1">
          <a:blip r:embed="rId2">
            <a:alphaModFix/>
          </a:blip>
          <a:srcRect/>
          <a:stretch/>
        </p:blipFill>
        <p:spPr>
          <a:xfrm>
            <a:off x="8814232" y="6184984"/>
            <a:ext cx="3225397" cy="673016"/>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81"/>
        <p:cNvGrpSpPr/>
        <p:nvPr/>
      </p:nvGrpSpPr>
      <p:grpSpPr>
        <a:xfrm>
          <a:off x="0" y="0"/>
          <a:ext cx="0" cy="0"/>
          <a:chOff x="0" y="0"/>
          <a:chExt cx="0" cy="0"/>
        </a:xfrm>
      </p:grpSpPr>
      <p:sp>
        <p:nvSpPr>
          <p:cNvPr id="82" name="Google Shape;82;p1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3" name="Google Shape;83;p16"/>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4" name="Google Shape;84;p1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5" name="Google Shape;85;p1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6" name="Google Shape;86;p1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pic>
        <p:nvPicPr>
          <p:cNvPr id="87" name="Google Shape;87;p16"/>
          <p:cNvPicPr preferRelativeResize="0"/>
          <p:nvPr/>
        </p:nvPicPr>
        <p:blipFill rotWithShape="1">
          <a:blip r:embed="rId2">
            <a:alphaModFix/>
          </a:blip>
          <a:srcRect/>
          <a:stretch/>
        </p:blipFill>
        <p:spPr>
          <a:xfrm>
            <a:off x="8814232" y="6184984"/>
            <a:ext cx="3225397" cy="673016"/>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6"/>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jpg"/></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Layout" Target="../slideLayouts/slideLayout3.xml"/><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pic>
        <p:nvPicPr>
          <p:cNvPr id="98" name="Google Shape;98;p1"/>
          <p:cNvPicPr preferRelativeResize="0"/>
          <p:nvPr/>
        </p:nvPicPr>
        <p:blipFill rotWithShape="1">
          <a:blip r:embed="rId3">
            <a:alphaModFix/>
          </a:blip>
          <a:srcRect/>
          <a:stretch/>
        </p:blipFill>
        <p:spPr>
          <a:xfrm>
            <a:off x="592" y="0"/>
            <a:ext cx="12190815" cy="6130344"/>
          </a:xfrm>
          <a:prstGeom prst="rect">
            <a:avLst/>
          </a:prstGeom>
          <a:noFill/>
          <a:ln>
            <a:noFill/>
          </a:ln>
        </p:spPr>
      </p:pic>
      <p:sp>
        <p:nvSpPr>
          <p:cNvPr id="99" name="Google Shape;99;p1"/>
          <p:cNvSpPr txBox="1"/>
          <p:nvPr/>
        </p:nvSpPr>
        <p:spPr>
          <a:xfrm>
            <a:off x="2472904" y="2588138"/>
            <a:ext cx="7246189" cy="138495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lang="en-IN" sz="2800" b="1" i="0" u="none" strike="noStrike" cap="none" dirty="0">
              <a:solidFill>
                <a:schemeClr val="dk1"/>
              </a:solidFill>
              <a:latin typeface="Calibri" panose="020F0502020204030204" pitchFamily="34" charset="0"/>
              <a:ea typeface="Calibri"/>
              <a:cs typeface="Calibri" panose="020F0502020204030204" pitchFamily="34" charset="0"/>
              <a:sym typeface="Calibri"/>
            </a:endParaRPr>
          </a:p>
          <a:p>
            <a:pPr marL="0" marR="0" lvl="0" indent="0" algn="ctr" rtl="0">
              <a:spcBef>
                <a:spcPts val="0"/>
              </a:spcBef>
              <a:spcAft>
                <a:spcPts val="0"/>
              </a:spcAft>
              <a:buNone/>
            </a:pPr>
            <a:br>
              <a:rPr lang="en-IN" sz="2800" b="1" i="0" u="none" strike="noStrike" cap="none" dirty="0">
                <a:solidFill>
                  <a:schemeClr val="dk1"/>
                </a:solidFill>
                <a:latin typeface="Calibri" panose="020F0502020204030204" pitchFamily="34" charset="0"/>
                <a:ea typeface="Calibri"/>
                <a:cs typeface="Calibri" panose="020F0502020204030204" pitchFamily="34" charset="0"/>
                <a:sym typeface="Calibri"/>
              </a:rPr>
            </a:br>
            <a:r>
              <a:rPr lang="en-IN" sz="2800" b="1" dirty="0">
                <a:solidFill>
                  <a:schemeClr val="dk1"/>
                </a:solidFill>
                <a:latin typeface="Calibri" panose="020F0502020204030204" pitchFamily="34" charset="0"/>
                <a:ea typeface="Calibri"/>
                <a:cs typeface="Calibri" panose="020F0502020204030204" pitchFamily="34" charset="0"/>
                <a:sym typeface="Calibri"/>
              </a:rPr>
              <a:t>Analysis on Nature and </a:t>
            </a:r>
            <a:r>
              <a:rPr lang="en-IN" sz="2800" b="1" dirty="0" err="1">
                <a:solidFill>
                  <a:schemeClr val="dk1"/>
                </a:solidFill>
                <a:latin typeface="Calibri" panose="020F0502020204030204" pitchFamily="34" charset="0"/>
                <a:ea typeface="Calibri"/>
                <a:cs typeface="Calibri" panose="020F0502020204030204" pitchFamily="34" charset="0"/>
                <a:sym typeface="Calibri"/>
              </a:rPr>
              <a:t>WildLife</a:t>
            </a:r>
            <a:r>
              <a:rPr lang="en-IN" sz="2800" b="1" dirty="0">
                <a:solidFill>
                  <a:schemeClr val="dk1"/>
                </a:solidFill>
                <a:latin typeface="Calibri" panose="020F0502020204030204" pitchFamily="34" charset="0"/>
                <a:ea typeface="Calibri"/>
                <a:cs typeface="Calibri" panose="020F0502020204030204" pitchFamily="34" charset="0"/>
                <a:sym typeface="Calibri"/>
              </a:rPr>
              <a:t> Tours in India</a:t>
            </a:r>
            <a:endParaRPr sz="2800" b="1" dirty="0">
              <a:latin typeface="Calibri" panose="020F0502020204030204" pitchFamily="34" charset="0"/>
              <a:cs typeface="Calibri" panose="020F0502020204030204" pitchFamily="34" charset="0"/>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10914" y="3973092"/>
            <a:ext cx="4570168" cy="2884908"/>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7882" y="90153"/>
            <a:ext cx="11178862" cy="940157"/>
          </a:xfrm>
        </p:spPr>
        <p:txBody>
          <a:bodyPr>
            <a:normAutofit/>
          </a:bodyPr>
          <a:lstStyle/>
          <a:p>
            <a:pPr algn="ctr"/>
            <a:r>
              <a:rPr lang="en-IN" sz="3200" dirty="0">
                <a:solidFill>
                  <a:srgbClr val="FF0000"/>
                </a:solidFill>
              </a:rPr>
              <a:t>Cleaned Data</a:t>
            </a:r>
          </a:p>
        </p:txBody>
      </p:sp>
      <p:sp>
        <p:nvSpPr>
          <p:cNvPr id="4" name="Rectangle 3"/>
          <p:cNvSpPr/>
          <p:nvPr/>
        </p:nvSpPr>
        <p:spPr>
          <a:xfrm>
            <a:off x="392163" y="231820"/>
            <a:ext cx="11366248" cy="7083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7883" y="1418078"/>
            <a:ext cx="11178862" cy="4801016"/>
          </a:xfrm>
          <a:prstGeom prst="rect">
            <a:avLst/>
          </a:prstGeom>
        </p:spPr>
      </p:pic>
    </p:spTree>
    <p:extLst>
      <p:ext uri="{BB962C8B-B14F-4D97-AF65-F5344CB8AC3E}">
        <p14:creationId xmlns:p14="http://schemas.microsoft.com/office/powerpoint/2010/main" val="363953891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41668"/>
            <a:ext cx="10515600" cy="759084"/>
          </a:xfrm>
        </p:spPr>
        <p:txBody>
          <a:bodyPr>
            <a:normAutofit/>
          </a:bodyPr>
          <a:lstStyle/>
          <a:p>
            <a:pPr algn="ctr"/>
            <a:r>
              <a:rPr lang="en-IN" sz="3200" dirty="0">
                <a:solidFill>
                  <a:srgbClr val="FF0000"/>
                </a:solidFill>
              </a:rPr>
              <a:t>Data</a:t>
            </a:r>
            <a:r>
              <a:rPr lang="en-IN" dirty="0">
                <a:solidFill>
                  <a:srgbClr val="FF0000"/>
                </a:solidFill>
              </a:rPr>
              <a:t> </a:t>
            </a:r>
            <a:r>
              <a:rPr lang="en-IN" sz="3200" dirty="0">
                <a:solidFill>
                  <a:srgbClr val="FF0000"/>
                </a:solidFill>
              </a:rPr>
              <a:t>Visualization</a:t>
            </a:r>
          </a:p>
        </p:txBody>
      </p:sp>
      <p:sp>
        <p:nvSpPr>
          <p:cNvPr id="10" name="Text Placeholder 9"/>
          <p:cNvSpPr>
            <a:spLocks noGrp="1"/>
          </p:cNvSpPr>
          <p:nvPr>
            <p:ph type="body" idx="1"/>
          </p:nvPr>
        </p:nvSpPr>
        <p:spPr>
          <a:xfrm>
            <a:off x="838200" y="1825625"/>
            <a:ext cx="4934803" cy="4351338"/>
          </a:xfrm>
        </p:spPr>
        <p:txBody>
          <a:bodyPr>
            <a:normAutofit/>
          </a:bodyPr>
          <a:lstStyle/>
          <a:p>
            <a:pPr marL="114300" indent="0" algn="just">
              <a:buNone/>
            </a:pPr>
            <a:r>
              <a:rPr lang="en-US" sz="2000" dirty="0"/>
              <a:t>Data visualization is the graphical representation of information and data. By using visual elements like charts, graphs and maps, data visualization tools provide an accessible way to see and understand trends, outliers and patterns in data.</a:t>
            </a:r>
          </a:p>
          <a:p>
            <a:pPr marL="114300" indent="0">
              <a:buNone/>
            </a:pPr>
            <a:endParaRPr lang="en-IN" dirty="0"/>
          </a:p>
        </p:txBody>
      </p:sp>
      <p:pic>
        <p:nvPicPr>
          <p:cNvPr id="4" name="Picture 3"/>
          <p:cNvPicPr>
            <a:picLocks noChangeAspect="1"/>
          </p:cNvPicPr>
          <p:nvPr/>
        </p:nvPicPr>
        <p:blipFill>
          <a:blip r:embed="rId2"/>
          <a:stretch>
            <a:fillRect/>
          </a:stretch>
        </p:blipFill>
        <p:spPr>
          <a:xfrm>
            <a:off x="6209731" y="1582757"/>
            <a:ext cx="5854889" cy="4476849"/>
          </a:xfrm>
          <a:prstGeom prst="rect">
            <a:avLst/>
          </a:prstGeom>
        </p:spPr>
      </p:pic>
      <p:sp>
        <p:nvSpPr>
          <p:cNvPr id="5" name="Rectangle 4"/>
          <p:cNvSpPr/>
          <p:nvPr/>
        </p:nvSpPr>
        <p:spPr>
          <a:xfrm>
            <a:off x="450761" y="141668"/>
            <a:ext cx="11281893" cy="86288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59072438"/>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8075" y="136477"/>
            <a:ext cx="10515600" cy="694401"/>
          </a:xfrm>
        </p:spPr>
        <p:txBody>
          <a:bodyPr>
            <a:normAutofit/>
          </a:bodyPr>
          <a:lstStyle/>
          <a:p>
            <a:pPr algn="ctr"/>
            <a:r>
              <a:rPr lang="en-IN" sz="3200" dirty="0">
                <a:solidFill>
                  <a:srgbClr val="FF0000"/>
                </a:solidFill>
              </a:rPr>
              <a:t>Importance Of Visualization</a:t>
            </a:r>
          </a:p>
        </p:txBody>
      </p:sp>
      <p:graphicFrame>
        <p:nvGraphicFramePr>
          <p:cNvPr id="7" name="Diagram 6"/>
          <p:cNvGraphicFramePr/>
          <p:nvPr>
            <p:extLst>
              <p:ext uri="{D42A27DB-BD31-4B8C-83A1-F6EECF244321}">
                <p14:modId xmlns:p14="http://schemas.microsoft.com/office/powerpoint/2010/main" val="2088693152"/>
              </p:ext>
            </p:extLst>
          </p:nvPr>
        </p:nvGraphicFramePr>
        <p:xfrm>
          <a:off x="1072866" y="968993"/>
          <a:ext cx="9190250" cy="54832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Rectangle 7"/>
          <p:cNvSpPr/>
          <p:nvPr/>
        </p:nvSpPr>
        <p:spPr>
          <a:xfrm>
            <a:off x="464024" y="136477"/>
            <a:ext cx="11218460" cy="69440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24256033"/>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AsOne/>
      </p:bldGraphic>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838200" y="250801"/>
            <a:ext cx="10515600" cy="617514"/>
          </a:xfrm>
        </p:spPr>
        <p:txBody>
          <a:bodyPr>
            <a:normAutofit/>
          </a:bodyPr>
          <a:lstStyle/>
          <a:p>
            <a:pPr algn="ctr"/>
            <a:r>
              <a:rPr lang="en-US" sz="3200" dirty="0">
                <a:solidFill>
                  <a:srgbClr val="FF0000"/>
                </a:solidFill>
              </a:rPr>
              <a:t>VISUALIZATION</a:t>
            </a:r>
            <a:endParaRPr lang="en-IN" sz="3200" dirty="0">
              <a:solidFill>
                <a:srgbClr val="FF0000"/>
              </a:solidFill>
            </a:endParaRPr>
          </a:p>
        </p:txBody>
      </p:sp>
      <p:sp>
        <p:nvSpPr>
          <p:cNvPr id="5" name="Text Placeholder 4"/>
          <p:cNvSpPr>
            <a:spLocks noGrp="1"/>
          </p:cNvSpPr>
          <p:nvPr>
            <p:ph type="body" idx="1"/>
          </p:nvPr>
        </p:nvSpPr>
        <p:spPr>
          <a:xfrm>
            <a:off x="380075" y="1225275"/>
            <a:ext cx="5181600" cy="5510376"/>
          </a:xfrm>
        </p:spPr>
        <p:txBody>
          <a:bodyPr>
            <a:normAutofit fontScale="77500" lnSpcReduction="20000"/>
          </a:bodyPr>
          <a:lstStyle/>
          <a:p>
            <a:pPr marL="50800" indent="0">
              <a:buNone/>
            </a:pPr>
            <a:endParaRPr lang="en-US" dirty="0"/>
          </a:p>
          <a:p>
            <a:pPr marL="50800" indent="0">
              <a:buNone/>
            </a:pPr>
            <a:r>
              <a:rPr lang="en-US" dirty="0"/>
              <a:t>               </a:t>
            </a:r>
          </a:p>
          <a:p>
            <a:pPr marL="50800" indent="0">
              <a:buNone/>
            </a:pPr>
            <a:endParaRPr lang="en-US" dirty="0"/>
          </a:p>
          <a:p>
            <a:pPr marL="50800" indent="0">
              <a:buNone/>
            </a:pPr>
            <a:endParaRPr lang="en-US" dirty="0"/>
          </a:p>
          <a:p>
            <a:pPr marL="50800" indent="0">
              <a:buNone/>
            </a:pPr>
            <a:endParaRPr lang="en-US" dirty="0"/>
          </a:p>
          <a:p>
            <a:pPr marL="50800" indent="0">
              <a:buNone/>
            </a:pPr>
            <a:endParaRPr lang="en-US" dirty="0"/>
          </a:p>
          <a:p>
            <a:pPr marL="50800" indent="0">
              <a:buNone/>
            </a:pPr>
            <a:endParaRPr lang="en-US" dirty="0"/>
          </a:p>
          <a:p>
            <a:pPr marL="50800" indent="0">
              <a:buNone/>
            </a:pPr>
            <a:endParaRPr lang="en-US" dirty="0"/>
          </a:p>
          <a:p>
            <a:pPr marL="50800" indent="0">
              <a:buNone/>
            </a:pPr>
            <a:endParaRPr lang="en-US" dirty="0"/>
          </a:p>
          <a:p>
            <a:pPr marL="50800" indent="0">
              <a:buNone/>
            </a:pPr>
            <a:endParaRPr lang="en-US" dirty="0"/>
          </a:p>
          <a:p>
            <a:pPr marL="50800" indent="0">
              <a:buNone/>
            </a:pPr>
            <a:endParaRPr lang="en-US" dirty="0"/>
          </a:p>
          <a:p>
            <a:pPr marL="50800" indent="0">
              <a:buNone/>
            </a:pPr>
            <a:r>
              <a:rPr lang="en-US" sz="2600" dirty="0"/>
              <a:t>The above  Doughnut Chart represents the </a:t>
            </a:r>
            <a:r>
              <a:rPr lang="en-US" sz="2600" dirty="0">
                <a:solidFill>
                  <a:srgbClr val="FF0000"/>
                </a:solidFill>
              </a:rPr>
              <a:t>Percentage for No of day tours </a:t>
            </a:r>
            <a:r>
              <a:rPr lang="en-US" sz="2600" dirty="0"/>
              <a:t>(Days:-1,2,3)</a:t>
            </a:r>
          </a:p>
          <a:p>
            <a:pPr marL="50800" indent="0">
              <a:buNone/>
            </a:pPr>
            <a:br>
              <a:rPr lang="en-US" dirty="0"/>
            </a:br>
            <a:endParaRPr lang="en-US" dirty="0"/>
          </a:p>
          <a:p>
            <a:pPr marL="50800" indent="0">
              <a:buNone/>
            </a:pPr>
            <a:endParaRPr lang="en-US" dirty="0"/>
          </a:p>
          <a:p>
            <a:pPr marL="50800" indent="0">
              <a:buNone/>
            </a:pPr>
            <a:endParaRPr lang="en-US" dirty="0"/>
          </a:p>
          <a:p>
            <a:pPr marL="50800" indent="0">
              <a:buNone/>
            </a:pPr>
            <a:endParaRPr lang="en-US" dirty="0"/>
          </a:p>
          <a:p>
            <a:pPr marL="50800" indent="0">
              <a:buNone/>
            </a:pPr>
            <a:endParaRPr lang="en-US" dirty="0"/>
          </a:p>
          <a:p>
            <a:pPr marL="50800" indent="0">
              <a:buNone/>
            </a:pPr>
            <a:endParaRPr lang="en-US" dirty="0"/>
          </a:p>
          <a:p>
            <a:pPr marL="50800" indent="0">
              <a:buNone/>
            </a:pPr>
            <a:endParaRPr lang="en-IN"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6853" y="1732619"/>
            <a:ext cx="4204088" cy="3626892"/>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80349" y="1865612"/>
            <a:ext cx="4597758" cy="3685182"/>
          </a:xfrm>
          <a:prstGeom prst="rect">
            <a:avLst/>
          </a:prstGeom>
        </p:spPr>
      </p:pic>
      <p:sp>
        <p:nvSpPr>
          <p:cNvPr id="9" name="Text Placeholder 4"/>
          <p:cNvSpPr txBox="1">
            <a:spLocks/>
          </p:cNvSpPr>
          <p:nvPr/>
        </p:nvSpPr>
        <p:spPr>
          <a:xfrm>
            <a:off x="7060699" y="5359511"/>
            <a:ext cx="4517408" cy="1136176"/>
          </a:xfrm>
          <a:prstGeom prst="rect">
            <a:avLst/>
          </a:prstGeom>
          <a:noFill/>
          <a:ln>
            <a:noFill/>
          </a:ln>
        </p:spPr>
        <p:txBody>
          <a:bodyPr spcFirstLastPara="1" wrap="square" lIns="91425" tIns="45700" rIns="91425" bIns="45700" anchor="t" anchorCtr="0">
            <a:normAutofit fontScale="25000" lnSpcReduction="20000"/>
          </a:bodyPr>
          <a:lstStyle>
            <a:defPPr marR="0" lvl="0" algn="l" rtl="0">
              <a:lnSpc>
                <a:spcPct val="100000"/>
              </a:lnSpc>
              <a:spcBef>
                <a:spcPts val="0"/>
              </a:spcBef>
              <a:spcAft>
                <a:spcPts val="0"/>
              </a:spcAft>
            </a:defPPr>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50800" indent="0" algn="just">
              <a:buNone/>
            </a:pPr>
            <a:r>
              <a:rPr lang="en-US" sz="8000" dirty="0"/>
              <a:t>The above  Doughnut chart represents the </a:t>
            </a:r>
            <a:r>
              <a:rPr lang="en-US" sz="8000" dirty="0">
                <a:solidFill>
                  <a:srgbClr val="FF0000"/>
                </a:solidFill>
              </a:rPr>
              <a:t>Percentage of ratings </a:t>
            </a:r>
            <a:r>
              <a:rPr lang="en-US" sz="8000" dirty="0"/>
              <a:t>(Ratings:-1,2,3,4,5)</a:t>
            </a:r>
            <a:br>
              <a:rPr lang="en-US" sz="8000" dirty="0"/>
            </a:br>
            <a:endParaRPr lang="en-US" sz="8000" dirty="0"/>
          </a:p>
          <a:p>
            <a:pPr marL="50800" indent="0">
              <a:buFont typeface="Arial"/>
              <a:buNone/>
            </a:pPr>
            <a:br>
              <a:rPr lang="en-US" dirty="0"/>
            </a:br>
            <a:endParaRPr lang="en-IN" dirty="0"/>
          </a:p>
        </p:txBody>
      </p:sp>
      <p:sp>
        <p:nvSpPr>
          <p:cNvPr id="10" name="Rectangle 9"/>
          <p:cNvSpPr/>
          <p:nvPr/>
        </p:nvSpPr>
        <p:spPr>
          <a:xfrm>
            <a:off x="586853" y="136478"/>
            <a:ext cx="11095631" cy="8461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51440615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446243"/>
          </a:xfrm>
        </p:spPr>
        <p:txBody>
          <a:bodyPr>
            <a:noAutofit/>
          </a:bodyPr>
          <a:lstStyle/>
          <a:p>
            <a:pPr algn="ctr"/>
            <a:r>
              <a:rPr lang="en-US" sz="3200" dirty="0">
                <a:solidFill>
                  <a:srgbClr val="FF0000"/>
                </a:solidFill>
              </a:rPr>
              <a:t>VISUALIZATION</a:t>
            </a:r>
            <a:endParaRPr lang="en-IN" sz="3200" dirty="0">
              <a:solidFill>
                <a:srgbClr val="FF0000"/>
              </a:solidFill>
            </a:endParaRPr>
          </a:p>
        </p:txBody>
      </p:sp>
      <p:sp>
        <p:nvSpPr>
          <p:cNvPr id="3" name="Text Placeholder 2"/>
          <p:cNvSpPr>
            <a:spLocks noGrp="1"/>
          </p:cNvSpPr>
          <p:nvPr>
            <p:ph type="body" idx="1"/>
          </p:nvPr>
        </p:nvSpPr>
        <p:spPr>
          <a:xfrm>
            <a:off x="504967" y="1825625"/>
            <a:ext cx="5514833" cy="4351338"/>
          </a:xfrm>
        </p:spPr>
        <p:txBody>
          <a:bodyPr>
            <a:normAutofit/>
          </a:bodyPr>
          <a:lstStyle/>
          <a:p>
            <a:pPr>
              <a:buClr>
                <a:srgbClr val="FF0000"/>
              </a:buClr>
              <a:buFont typeface="Wingdings" panose="05000000000000000000" pitchFamily="2" charset="2"/>
              <a:buChar char="Ø"/>
            </a:pPr>
            <a:r>
              <a:rPr lang="en-US" sz="2000" dirty="0"/>
              <a:t>The above Graph Depicts that the 3 day tours has highest no of 5 star ratings ,and the 2 day tours has highest no of 4star Ratings.</a:t>
            </a:r>
          </a:p>
          <a:p>
            <a:pPr>
              <a:buClr>
                <a:srgbClr val="FF0000"/>
              </a:buClr>
              <a:buFont typeface="Wingdings" panose="05000000000000000000" pitchFamily="2" charset="2"/>
              <a:buChar char="Ø"/>
            </a:pPr>
            <a:r>
              <a:rPr lang="en-US" sz="2000" dirty="0"/>
              <a:t>For the 1 Day tours 3 star ratings are higher.</a:t>
            </a:r>
            <a:endParaRPr lang="en-IN" sz="2000" dirty="0"/>
          </a:p>
        </p:txBody>
      </p:sp>
      <p:sp>
        <p:nvSpPr>
          <p:cNvPr id="6" name="Text Placeholder 5"/>
          <p:cNvSpPr>
            <a:spLocks noGrp="1"/>
          </p:cNvSpPr>
          <p:nvPr>
            <p:ph type="body" idx="2"/>
          </p:nvPr>
        </p:nvSpPr>
        <p:spPr>
          <a:xfrm>
            <a:off x="6699090" y="1361306"/>
            <a:ext cx="4654710" cy="599256"/>
          </a:xfrm>
        </p:spPr>
        <p:txBody>
          <a:bodyPr>
            <a:normAutofit/>
          </a:bodyPr>
          <a:lstStyle/>
          <a:p>
            <a:pPr marL="114300" indent="0" algn="ctr">
              <a:buNone/>
            </a:pPr>
            <a:r>
              <a:rPr lang="en-US" sz="2000" dirty="0">
                <a:solidFill>
                  <a:srgbClr val="FF0000"/>
                </a:solidFill>
              </a:rPr>
              <a:t>Count plot on No of Days Vs Rating</a:t>
            </a:r>
            <a:endParaRPr lang="en-IN" sz="2000" dirty="0">
              <a:solidFill>
                <a:srgbClr val="FF0000"/>
              </a:solidFill>
            </a:endParaRPr>
          </a:p>
        </p:txBody>
      </p:sp>
      <p:sp>
        <p:nvSpPr>
          <p:cNvPr id="4" name="Rectangle 3"/>
          <p:cNvSpPr/>
          <p:nvPr/>
        </p:nvSpPr>
        <p:spPr>
          <a:xfrm>
            <a:off x="504967" y="187705"/>
            <a:ext cx="11177517" cy="77821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48152" y="1960562"/>
            <a:ext cx="5834332" cy="4176215"/>
          </a:xfrm>
          <a:prstGeom prst="rect">
            <a:avLst/>
          </a:prstGeom>
        </p:spPr>
      </p:pic>
    </p:spTree>
    <p:extLst>
      <p:ext uri="{BB962C8B-B14F-4D97-AF65-F5344CB8AC3E}">
        <p14:creationId xmlns:p14="http://schemas.microsoft.com/office/powerpoint/2010/main" val="215609695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44699"/>
            <a:ext cx="10515600" cy="528033"/>
          </a:xfrm>
        </p:spPr>
        <p:txBody>
          <a:bodyPr>
            <a:normAutofit fontScale="90000"/>
          </a:bodyPr>
          <a:lstStyle/>
          <a:p>
            <a:pPr algn="ctr"/>
            <a:r>
              <a:rPr lang="en-IN" dirty="0">
                <a:solidFill>
                  <a:srgbClr val="FF0000"/>
                </a:solidFill>
              </a:rPr>
              <a:t>VISUALIZATION</a:t>
            </a:r>
          </a:p>
        </p:txBody>
      </p:sp>
      <p:sp>
        <p:nvSpPr>
          <p:cNvPr id="4" name="Text Placeholder 3"/>
          <p:cNvSpPr>
            <a:spLocks noGrp="1"/>
          </p:cNvSpPr>
          <p:nvPr>
            <p:ph type="body" idx="1"/>
          </p:nvPr>
        </p:nvSpPr>
        <p:spPr/>
        <p:txBody>
          <a:bodyPr>
            <a:normAutofit/>
          </a:bodyPr>
          <a:lstStyle/>
          <a:p>
            <a:pPr>
              <a:buClr>
                <a:srgbClr val="FF0000"/>
              </a:buClr>
              <a:buFont typeface="Wingdings" panose="05000000000000000000" pitchFamily="2" charset="2"/>
              <a:buChar char="Ø"/>
            </a:pPr>
            <a:r>
              <a:rPr lang="en-US" sz="2000" dirty="0"/>
              <a:t>The price range of Normal Distribution above is typically Between 0 and 50,000 with Maximum price of 2,60,000.</a:t>
            </a:r>
          </a:p>
          <a:p>
            <a:pPr marL="114300" indent="0">
              <a:buNone/>
            </a:pPr>
            <a:r>
              <a:rPr lang="en-US" sz="2000" dirty="0"/>
              <a:t> </a:t>
            </a:r>
            <a:endParaRPr lang="en-IN" sz="2000" dirty="0"/>
          </a:p>
        </p:txBody>
      </p:sp>
      <p:sp>
        <p:nvSpPr>
          <p:cNvPr id="6" name="Text Placeholder 5"/>
          <p:cNvSpPr>
            <a:spLocks noGrp="1"/>
          </p:cNvSpPr>
          <p:nvPr>
            <p:ph type="body" idx="2"/>
          </p:nvPr>
        </p:nvSpPr>
        <p:spPr>
          <a:xfrm>
            <a:off x="6473781" y="1110837"/>
            <a:ext cx="5181600" cy="750149"/>
          </a:xfrm>
        </p:spPr>
        <p:txBody>
          <a:bodyPr>
            <a:noAutofit/>
          </a:bodyPr>
          <a:lstStyle/>
          <a:p>
            <a:pPr marL="114300" indent="0" algn="ctr">
              <a:buNone/>
            </a:pPr>
            <a:r>
              <a:rPr lang="en-IN" sz="2000" dirty="0" err="1">
                <a:solidFill>
                  <a:srgbClr val="FF0000"/>
                </a:solidFill>
              </a:rPr>
              <a:t>DistPlot</a:t>
            </a:r>
            <a:r>
              <a:rPr lang="en-IN" sz="2000" dirty="0">
                <a:solidFill>
                  <a:srgbClr val="FF0000"/>
                </a:solidFill>
              </a:rPr>
              <a:t> on Price</a:t>
            </a:r>
          </a:p>
        </p:txBody>
      </p:sp>
      <p:sp>
        <p:nvSpPr>
          <p:cNvPr id="3" name="Rectangle 2"/>
          <p:cNvSpPr/>
          <p:nvPr/>
        </p:nvSpPr>
        <p:spPr>
          <a:xfrm>
            <a:off x="528034" y="90151"/>
            <a:ext cx="11294772" cy="81136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19800" y="1540680"/>
            <a:ext cx="5803006" cy="4499511"/>
          </a:xfrm>
          <a:prstGeom prst="rect">
            <a:avLst/>
          </a:prstGeom>
        </p:spPr>
      </p:pic>
    </p:spTree>
    <p:extLst>
      <p:ext uri="{BB962C8B-B14F-4D97-AF65-F5344CB8AC3E}">
        <p14:creationId xmlns:p14="http://schemas.microsoft.com/office/powerpoint/2010/main" val="6902206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9835"/>
            <a:ext cx="10515600" cy="420486"/>
          </a:xfrm>
        </p:spPr>
        <p:txBody>
          <a:bodyPr>
            <a:noAutofit/>
          </a:bodyPr>
          <a:lstStyle/>
          <a:p>
            <a:pPr algn="ctr"/>
            <a:r>
              <a:rPr lang="en-US" sz="3200" dirty="0">
                <a:solidFill>
                  <a:srgbClr val="FF0000"/>
                </a:solidFill>
              </a:rPr>
              <a:t>VISUALIZATION</a:t>
            </a:r>
            <a:endParaRPr lang="en-IN" sz="3200" dirty="0"/>
          </a:p>
        </p:txBody>
      </p:sp>
      <p:sp>
        <p:nvSpPr>
          <p:cNvPr id="7" name="Text Placeholder 6"/>
          <p:cNvSpPr>
            <a:spLocks noGrp="1"/>
          </p:cNvSpPr>
          <p:nvPr>
            <p:ph type="body" idx="1"/>
          </p:nvPr>
        </p:nvSpPr>
        <p:spPr/>
        <p:txBody>
          <a:bodyPr>
            <a:normAutofit/>
          </a:bodyPr>
          <a:lstStyle/>
          <a:p>
            <a:pPr>
              <a:buClr>
                <a:srgbClr val="FF0000"/>
              </a:buClr>
              <a:buFont typeface="Wingdings" panose="05000000000000000000" pitchFamily="2" charset="2"/>
              <a:buChar char="Ø"/>
            </a:pPr>
            <a:r>
              <a:rPr lang="en-US" sz="2000" dirty="0"/>
              <a:t>As per the above Box plot the price for the adult Reserve group is more as compared to Group reserve, hence the no of outliers are more in case of Adult Reserve as compare to Group Reserve</a:t>
            </a:r>
            <a:endParaRPr lang="en-IN" sz="2000" dirty="0"/>
          </a:p>
        </p:txBody>
      </p:sp>
      <p:sp>
        <p:nvSpPr>
          <p:cNvPr id="8" name="Text Placeholder 7"/>
          <p:cNvSpPr>
            <a:spLocks noGrp="1"/>
          </p:cNvSpPr>
          <p:nvPr>
            <p:ph type="body" idx="2"/>
          </p:nvPr>
        </p:nvSpPr>
        <p:spPr>
          <a:xfrm>
            <a:off x="6460901" y="1124663"/>
            <a:ext cx="5181600" cy="796232"/>
          </a:xfrm>
        </p:spPr>
        <p:txBody>
          <a:bodyPr>
            <a:normAutofit/>
          </a:bodyPr>
          <a:lstStyle/>
          <a:p>
            <a:pPr marL="114300" indent="0" algn="ctr">
              <a:buNone/>
            </a:pPr>
            <a:r>
              <a:rPr lang="en-US" sz="2400" dirty="0">
                <a:solidFill>
                  <a:srgbClr val="FF0000"/>
                </a:solidFill>
              </a:rPr>
              <a:t>Box Plot on Price </a:t>
            </a:r>
            <a:r>
              <a:rPr lang="en-US" sz="2400" dirty="0" err="1">
                <a:solidFill>
                  <a:srgbClr val="FF0000"/>
                </a:solidFill>
              </a:rPr>
              <a:t>Vs</a:t>
            </a:r>
            <a:r>
              <a:rPr lang="en-US" sz="2400" dirty="0">
                <a:solidFill>
                  <a:srgbClr val="FF0000"/>
                </a:solidFill>
              </a:rPr>
              <a:t> Reserve Type</a:t>
            </a:r>
            <a:endParaRPr lang="en-IN" sz="2400" dirty="0">
              <a:solidFill>
                <a:srgbClr val="FF0000"/>
              </a:solidFill>
            </a:endParaRPr>
          </a:p>
        </p:txBody>
      </p:sp>
      <p:sp>
        <p:nvSpPr>
          <p:cNvPr id="5" name="Rectangle 4"/>
          <p:cNvSpPr/>
          <p:nvPr/>
        </p:nvSpPr>
        <p:spPr>
          <a:xfrm>
            <a:off x="540913" y="154546"/>
            <a:ext cx="11101588" cy="63106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4378" y="2026185"/>
            <a:ext cx="5661307" cy="4150777"/>
          </a:xfrm>
          <a:prstGeom prst="rect">
            <a:avLst/>
          </a:prstGeom>
        </p:spPr>
      </p:pic>
    </p:spTree>
    <p:extLst>
      <p:ext uri="{BB962C8B-B14F-4D97-AF65-F5344CB8AC3E}">
        <p14:creationId xmlns:p14="http://schemas.microsoft.com/office/powerpoint/2010/main" val="23841516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12124" y="167426"/>
            <a:ext cx="11178862" cy="669702"/>
          </a:xfrm>
        </p:spPr>
        <p:txBody>
          <a:bodyPr>
            <a:normAutofit/>
          </a:bodyPr>
          <a:lstStyle/>
          <a:p>
            <a:pPr algn="ctr"/>
            <a:r>
              <a:rPr lang="en-US" sz="3200" dirty="0">
                <a:solidFill>
                  <a:srgbClr val="FF0000"/>
                </a:solidFill>
              </a:rPr>
              <a:t>VISUALIZATION</a:t>
            </a:r>
            <a:endParaRPr lang="en-IN" sz="3200" dirty="0">
              <a:solidFill>
                <a:srgbClr val="FF0000"/>
              </a:solidFill>
            </a:endParaRPr>
          </a:p>
        </p:txBody>
      </p:sp>
      <p:sp>
        <p:nvSpPr>
          <p:cNvPr id="5" name="Text Placeholder 4"/>
          <p:cNvSpPr>
            <a:spLocks noGrp="1"/>
          </p:cNvSpPr>
          <p:nvPr>
            <p:ph type="body" idx="1"/>
          </p:nvPr>
        </p:nvSpPr>
        <p:spPr>
          <a:xfrm>
            <a:off x="529106" y="1622737"/>
            <a:ext cx="4699715" cy="4755479"/>
          </a:xfrm>
        </p:spPr>
        <p:txBody>
          <a:bodyPr>
            <a:normAutofit/>
          </a:bodyPr>
          <a:lstStyle/>
          <a:p>
            <a:pPr algn="just">
              <a:buClr>
                <a:srgbClr val="FF0000"/>
              </a:buClr>
              <a:buFont typeface="Wingdings" panose="05000000000000000000" pitchFamily="2" charset="2"/>
              <a:buChar char="Ø"/>
            </a:pPr>
            <a:r>
              <a:rPr lang="en-US" sz="2000" dirty="0"/>
              <a:t>The Normal Distribution curve above shows that the price for adult reserve is more as compared to group Reserve.</a:t>
            </a:r>
          </a:p>
          <a:p>
            <a:pPr algn="just">
              <a:buClr>
                <a:srgbClr val="FF0000"/>
              </a:buClr>
              <a:buFont typeface="Wingdings" panose="05000000000000000000" pitchFamily="2" charset="2"/>
              <a:buChar char="Ø"/>
            </a:pPr>
            <a:r>
              <a:rPr lang="en-US" sz="2000" dirty="0"/>
              <a:t>The price range for Adult reserve type is more in range of 0-50,000 as compared to group Reserve.</a:t>
            </a:r>
            <a:endParaRPr lang="en-IN" sz="2000" dirty="0"/>
          </a:p>
        </p:txBody>
      </p:sp>
      <p:sp>
        <p:nvSpPr>
          <p:cNvPr id="6" name="Text Placeholder 5"/>
          <p:cNvSpPr>
            <a:spLocks noGrp="1"/>
          </p:cNvSpPr>
          <p:nvPr>
            <p:ph type="body" idx="2"/>
          </p:nvPr>
        </p:nvSpPr>
        <p:spPr>
          <a:xfrm>
            <a:off x="5962918" y="1287887"/>
            <a:ext cx="5628068" cy="669701"/>
          </a:xfrm>
        </p:spPr>
        <p:txBody>
          <a:bodyPr>
            <a:normAutofit/>
          </a:bodyPr>
          <a:lstStyle/>
          <a:p>
            <a:pPr marL="114300" indent="0" algn="ctr">
              <a:buNone/>
            </a:pPr>
            <a:r>
              <a:rPr lang="en-US" sz="2000" dirty="0">
                <a:solidFill>
                  <a:srgbClr val="FF0000"/>
                </a:solidFill>
              </a:rPr>
              <a:t>Joint Plot on Price vs Rating and Reserve Type</a:t>
            </a:r>
            <a:endParaRPr lang="en-IN" sz="2000" dirty="0">
              <a:solidFill>
                <a:srgbClr val="FF0000"/>
              </a:solidFill>
            </a:endParaRPr>
          </a:p>
        </p:txBody>
      </p:sp>
      <p:sp>
        <p:nvSpPr>
          <p:cNvPr id="7" name="Rectangle 6"/>
          <p:cNvSpPr/>
          <p:nvPr/>
        </p:nvSpPr>
        <p:spPr>
          <a:xfrm>
            <a:off x="412124" y="128789"/>
            <a:ext cx="11178862" cy="73409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79583" y="2125014"/>
            <a:ext cx="6117465" cy="4108361"/>
          </a:xfrm>
          <a:prstGeom prst="rect">
            <a:avLst/>
          </a:prstGeom>
        </p:spPr>
      </p:pic>
    </p:spTree>
    <p:extLst>
      <p:ext uri="{BB962C8B-B14F-4D97-AF65-F5344CB8AC3E}">
        <p14:creationId xmlns:p14="http://schemas.microsoft.com/office/powerpoint/2010/main" val="179804200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7796" y="72179"/>
            <a:ext cx="10931858" cy="804930"/>
          </a:xfrm>
        </p:spPr>
        <p:txBody>
          <a:bodyPr>
            <a:normAutofit/>
          </a:bodyPr>
          <a:lstStyle/>
          <a:p>
            <a:pPr algn="ctr"/>
            <a:r>
              <a:rPr lang="en-IN" sz="3200" dirty="0">
                <a:solidFill>
                  <a:srgbClr val="FF0000"/>
                </a:solidFill>
              </a:rPr>
              <a:t>Visualization</a:t>
            </a:r>
          </a:p>
        </p:txBody>
      </p:sp>
      <p:sp>
        <p:nvSpPr>
          <p:cNvPr id="10" name="Text Placeholder 9"/>
          <p:cNvSpPr>
            <a:spLocks noGrp="1"/>
          </p:cNvSpPr>
          <p:nvPr>
            <p:ph type="body" idx="1"/>
          </p:nvPr>
        </p:nvSpPr>
        <p:spPr>
          <a:xfrm>
            <a:off x="7765960" y="1526381"/>
            <a:ext cx="4031087" cy="4873625"/>
          </a:xfrm>
        </p:spPr>
        <p:txBody>
          <a:bodyPr>
            <a:normAutofit/>
          </a:bodyPr>
          <a:lstStyle/>
          <a:p>
            <a:pPr marL="25400" indent="0" algn="just">
              <a:buClr>
                <a:srgbClr val="FF0000"/>
              </a:buClr>
              <a:buSzPct val="95000"/>
              <a:buNone/>
            </a:pPr>
            <a:r>
              <a:rPr lang="en-US" sz="2000" dirty="0"/>
              <a:t>From the above heat map we can analyze :</a:t>
            </a:r>
          </a:p>
          <a:p>
            <a:pPr algn="just">
              <a:buClr>
                <a:srgbClr val="FF0000"/>
              </a:buClr>
              <a:buSzPct val="95000"/>
              <a:buFont typeface="Wingdings" panose="05000000000000000000" pitchFamily="2" charset="2"/>
              <a:buChar char="Ø"/>
            </a:pPr>
            <a:r>
              <a:rPr lang="en-US" sz="2000" dirty="0"/>
              <a:t>+</a:t>
            </a:r>
            <a:r>
              <a:rPr lang="en-US" sz="2000" dirty="0" err="1"/>
              <a:t>ve</a:t>
            </a:r>
            <a:r>
              <a:rPr lang="en-US" sz="2000" dirty="0"/>
              <a:t> correlation can be seen by increase in the cancellation charges followed by increase in the Rating.</a:t>
            </a:r>
          </a:p>
          <a:p>
            <a:pPr algn="just">
              <a:buClr>
                <a:srgbClr val="FF0000"/>
              </a:buClr>
              <a:buSzPct val="95000"/>
              <a:buFont typeface="Wingdings" panose="05000000000000000000" pitchFamily="2" charset="2"/>
              <a:buChar char="Ø"/>
            </a:pPr>
            <a:r>
              <a:rPr lang="en-US" sz="2000" dirty="0"/>
              <a:t>-</a:t>
            </a:r>
            <a:r>
              <a:rPr lang="en-US" sz="2000" dirty="0" err="1"/>
              <a:t>ve</a:t>
            </a:r>
            <a:r>
              <a:rPr lang="en-US" sz="2000" dirty="0"/>
              <a:t> correlation can be seen by decrease in the No of Ratings by Cancellation charges.</a:t>
            </a:r>
            <a:endParaRPr lang="en-IN" sz="2000" dirty="0"/>
          </a:p>
        </p:txBody>
      </p:sp>
      <p:sp>
        <p:nvSpPr>
          <p:cNvPr id="11" name="Text Placeholder 10"/>
          <p:cNvSpPr>
            <a:spLocks noGrp="1"/>
          </p:cNvSpPr>
          <p:nvPr>
            <p:ph type="body" idx="2"/>
          </p:nvPr>
        </p:nvSpPr>
        <p:spPr>
          <a:xfrm>
            <a:off x="627797" y="1197736"/>
            <a:ext cx="5695730" cy="759853"/>
          </a:xfrm>
        </p:spPr>
        <p:txBody>
          <a:bodyPr>
            <a:normAutofit/>
          </a:bodyPr>
          <a:lstStyle/>
          <a:p>
            <a:pPr algn="ctr"/>
            <a:r>
              <a:rPr lang="en-IN" sz="3200" dirty="0">
                <a:solidFill>
                  <a:srgbClr val="FF0000"/>
                </a:solidFill>
              </a:rPr>
              <a:t>Heat Map</a:t>
            </a:r>
          </a:p>
        </p:txBody>
      </p:sp>
      <p:sp>
        <p:nvSpPr>
          <p:cNvPr id="4" name="Rectangle 3"/>
          <p:cNvSpPr/>
          <p:nvPr/>
        </p:nvSpPr>
        <p:spPr>
          <a:xfrm>
            <a:off x="627796" y="141714"/>
            <a:ext cx="10931858" cy="83251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57589"/>
            <a:ext cx="7289442" cy="4356281"/>
          </a:xfrm>
          <a:prstGeom prst="rect">
            <a:avLst/>
          </a:prstGeom>
        </p:spPr>
      </p:pic>
    </p:spTree>
    <p:extLst>
      <p:ext uri="{BB962C8B-B14F-4D97-AF65-F5344CB8AC3E}">
        <p14:creationId xmlns:p14="http://schemas.microsoft.com/office/powerpoint/2010/main" val="371192162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8637"/>
            <a:ext cx="12192000" cy="6819363"/>
          </a:xfrm>
          <a:prstGeom prst="rect">
            <a:avLst/>
          </a:prstGeom>
        </p:spPr>
      </p:pic>
    </p:spTree>
    <p:extLst>
      <p:ext uri="{BB962C8B-B14F-4D97-AF65-F5344CB8AC3E}">
        <p14:creationId xmlns:p14="http://schemas.microsoft.com/office/powerpoint/2010/main" val="242918288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Single"/>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5" name="Google Shape;105;p3"/>
          <p:cNvSpPr txBox="1"/>
          <p:nvPr/>
        </p:nvSpPr>
        <p:spPr>
          <a:xfrm>
            <a:off x="427654" y="429539"/>
            <a:ext cx="11656493" cy="486247"/>
          </a:xfrm>
          <a:prstGeom prst="rect">
            <a:avLst/>
          </a:prstGeom>
          <a:noFill/>
          <a:ln>
            <a:noFill/>
          </a:ln>
        </p:spPr>
        <p:txBody>
          <a:bodyPr spcFirstLastPara="1" wrap="square" lIns="91425" tIns="45700" rIns="91425" bIns="45700" anchor="t" anchorCtr="0">
            <a:spAutoFit/>
          </a:bodyPr>
          <a:lstStyle/>
          <a:p>
            <a:pPr marL="0" marR="0" lvl="0" indent="0" algn="ctr" rtl="0">
              <a:lnSpc>
                <a:spcPct val="80000"/>
              </a:lnSpc>
              <a:spcBef>
                <a:spcPts val="0"/>
              </a:spcBef>
              <a:spcAft>
                <a:spcPts val="0"/>
              </a:spcAft>
              <a:buClr>
                <a:srgbClr val="FF0000"/>
              </a:buClr>
              <a:buSzPts val="3200"/>
              <a:buFont typeface="Lato Black"/>
              <a:buNone/>
            </a:pPr>
            <a:r>
              <a:rPr lang="en-US" sz="3200" dirty="0">
                <a:solidFill>
                  <a:srgbClr val="FF0000"/>
                </a:solidFill>
                <a:latin typeface="Lato Black"/>
                <a:ea typeface="Calibri"/>
                <a:cs typeface="Calibri"/>
                <a:sym typeface="Lato Black"/>
              </a:rPr>
              <a:t>Group  </a:t>
            </a:r>
            <a:endParaRPr sz="1800" b="0" i="0" u="none" strike="noStrike" cap="none" dirty="0">
              <a:solidFill>
                <a:srgbClr val="FF0000"/>
              </a:solidFill>
              <a:latin typeface="Calibri"/>
              <a:ea typeface="Calibri"/>
              <a:cs typeface="Calibri"/>
              <a:sym typeface="Calibri"/>
            </a:endParaRPr>
          </a:p>
        </p:txBody>
      </p:sp>
      <p:sp>
        <p:nvSpPr>
          <p:cNvPr id="4" name="Text Placeholder 3"/>
          <p:cNvSpPr>
            <a:spLocks noGrp="1"/>
          </p:cNvSpPr>
          <p:nvPr>
            <p:ph type="body" idx="1"/>
          </p:nvPr>
        </p:nvSpPr>
        <p:spPr>
          <a:xfrm>
            <a:off x="216640" y="1745780"/>
            <a:ext cx="5621451" cy="4351338"/>
          </a:xfrm>
        </p:spPr>
        <p:txBody>
          <a:bodyPr>
            <a:normAutofit/>
          </a:bodyPr>
          <a:lstStyle/>
          <a:p>
            <a:pPr marL="285750" lvl="0" indent="-285750">
              <a:spcBef>
                <a:spcPts val="0"/>
              </a:spcBef>
              <a:buFont typeface="Arial" panose="020B0604020202020204" pitchFamily="34" charset="0"/>
              <a:buChar char="•"/>
            </a:pPr>
            <a:r>
              <a:rPr lang="en-US" sz="2000" dirty="0">
                <a:solidFill>
                  <a:srgbClr val="FF0000"/>
                </a:solidFill>
              </a:rPr>
              <a:t>Name</a:t>
            </a:r>
            <a:r>
              <a:rPr lang="en-US" sz="2000" dirty="0"/>
              <a:t>                       :- S </a:t>
            </a:r>
            <a:r>
              <a:rPr lang="en-US" sz="2000" dirty="0" err="1"/>
              <a:t>Sai</a:t>
            </a:r>
            <a:r>
              <a:rPr lang="en-US" sz="2000" dirty="0"/>
              <a:t> </a:t>
            </a:r>
            <a:r>
              <a:rPr lang="en-US" sz="2000" dirty="0" err="1"/>
              <a:t>Akhil</a:t>
            </a:r>
            <a:endParaRPr lang="en-US" sz="2000" dirty="0"/>
          </a:p>
          <a:p>
            <a:pPr marL="285750" lvl="0" indent="-285750">
              <a:spcBef>
                <a:spcPts val="0"/>
              </a:spcBef>
              <a:buFont typeface="Arial" panose="020B0604020202020204" pitchFamily="34" charset="0"/>
              <a:buChar char="•"/>
            </a:pPr>
            <a:r>
              <a:rPr lang="en-US" sz="2000" dirty="0">
                <a:solidFill>
                  <a:srgbClr val="FF0000"/>
                </a:solidFill>
              </a:rPr>
              <a:t>Batch</a:t>
            </a:r>
            <a:r>
              <a:rPr lang="en-US" sz="2000" dirty="0"/>
              <a:t>                        :- 213</a:t>
            </a:r>
          </a:p>
          <a:p>
            <a:pPr marL="285750" lvl="0" indent="-285750">
              <a:spcBef>
                <a:spcPts val="0"/>
              </a:spcBef>
              <a:buFont typeface="Arial" panose="020B0604020202020204" pitchFamily="34" charset="0"/>
              <a:buChar char="•"/>
            </a:pPr>
            <a:r>
              <a:rPr lang="en-US" sz="2000" dirty="0">
                <a:solidFill>
                  <a:srgbClr val="FF0000"/>
                </a:solidFill>
              </a:rPr>
              <a:t>Qualification</a:t>
            </a:r>
            <a:r>
              <a:rPr lang="en-US" sz="2000" dirty="0"/>
              <a:t>           :-   </a:t>
            </a:r>
            <a:r>
              <a:rPr lang="en-US" sz="2000" dirty="0" err="1"/>
              <a:t>B.tech</a:t>
            </a:r>
            <a:r>
              <a:rPr lang="en-US" sz="2000" dirty="0"/>
              <a:t> in Electronics and </a:t>
            </a:r>
          </a:p>
          <a:p>
            <a:pPr marL="0" lvl="0" indent="0">
              <a:spcBef>
                <a:spcPts val="0"/>
              </a:spcBef>
              <a:buNone/>
            </a:pPr>
            <a:r>
              <a:rPr lang="en-US" sz="2000" dirty="0"/>
              <a:t>                                        Communications  Engineering.</a:t>
            </a:r>
          </a:p>
          <a:p>
            <a:pPr marL="285750" lvl="0" indent="-285750" algn="just">
              <a:spcBef>
                <a:spcPts val="0"/>
              </a:spcBef>
              <a:buFont typeface="Arial" panose="020B0604020202020204" pitchFamily="34" charset="0"/>
              <a:buChar char="•"/>
            </a:pPr>
            <a:r>
              <a:rPr lang="en-US" sz="2000" dirty="0">
                <a:solidFill>
                  <a:srgbClr val="FF0000"/>
                </a:solidFill>
              </a:rPr>
              <a:t>Work</a:t>
            </a:r>
            <a:r>
              <a:rPr lang="en-US" sz="2000" dirty="0"/>
              <a:t> </a:t>
            </a:r>
            <a:r>
              <a:rPr lang="en-US" sz="2000" dirty="0">
                <a:solidFill>
                  <a:srgbClr val="FF0000"/>
                </a:solidFill>
              </a:rPr>
              <a:t>Experience</a:t>
            </a:r>
            <a:r>
              <a:rPr lang="en-US" sz="2000" dirty="0"/>
              <a:t>:-1year 8 months at ICICI    	                       Bank Ltd as a </a:t>
            </a:r>
            <a:r>
              <a:rPr lang="en-US" sz="2000" dirty="0" err="1"/>
              <a:t>RelationShip</a:t>
            </a:r>
            <a:r>
              <a:rPr lang="en-US" sz="2000" dirty="0"/>
              <a:t>                    	                       Manager.</a:t>
            </a:r>
          </a:p>
          <a:p>
            <a:pPr marL="114300" indent="0">
              <a:buNone/>
            </a:pPr>
            <a:r>
              <a:rPr lang="en-US" sz="1800" b="1" dirty="0">
                <a:solidFill>
                  <a:schemeClr val="tx1"/>
                </a:solidFill>
              </a:rPr>
              <a:t>	</a:t>
            </a:r>
            <a:endParaRPr lang="en-IN" sz="1800" b="1" dirty="0">
              <a:solidFill>
                <a:schemeClr val="tx1"/>
              </a:solidFill>
            </a:endParaRPr>
          </a:p>
        </p:txBody>
      </p:sp>
      <p:sp>
        <p:nvSpPr>
          <p:cNvPr id="3" name="Text Placeholder 2"/>
          <p:cNvSpPr>
            <a:spLocks noGrp="1"/>
          </p:cNvSpPr>
          <p:nvPr>
            <p:ph type="body" idx="2"/>
          </p:nvPr>
        </p:nvSpPr>
        <p:spPr>
          <a:xfrm>
            <a:off x="6129292" y="1745780"/>
            <a:ext cx="5869745" cy="3811177"/>
          </a:xfrm>
        </p:spPr>
        <p:txBody>
          <a:bodyPr/>
          <a:lstStyle/>
          <a:p>
            <a:pPr marL="285750" lvl="0" indent="-285750" algn="just">
              <a:spcBef>
                <a:spcPts val="0"/>
              </a:spcBef>
              <a:buFont typeface="Arial" panose="020B0604020202020204" pitchFamily="34" charset="0"/>
              <a:buChar char="•"/>
            </a:pPr>
            <a:r>
              <a:rPr lang="en-US" sz="2000" dirty="0">
                <a:solidFill>
                  <a:srgbClr val="FF0000"/>
                </a:solidFill>
              </a:rPr>
              <a:t>Name</a:t>
            </a:r>
            <a:r>
              <a:rPr lang="en-US" sz="2000" dirty="0"/>
              <a:t>                       :- </a:t>
            </a:r>
            <a:r>
              <a:rPr lang="en-US" sz="2000" dirty="0" err="1"/>
              <a:t>Rukesh</a:t>
            </a:r>
            <a:r>
              <a:rPr lang="en-US" sz="2000" dirty="0"/>
              <a:t> Varanasi</a:t>
            </a:r>
          </a:p>
          <a:p>
            <a:pPr marL="285750" lvl="0" indent="-285750" algn="just">
              <a:spcBef>
                <a:spcPts val="0"/>
              </a:spcBef>
              <a:buFont typeface="Arial" panose="020B0604020202020204" pitchFamily="34" charset="0"/>
              <a:buChar char="•"/>
            </a:pPr>
            <a:r>
              <a:rPr lang="en-US" sz="2000" dirty="0">
                <a:solidFill>
                  <a:srgbClr val="FF0000"/>
                </a:solidFill>
              </a:rPr>
              <a:t>Batch</a:t>
            </a:r>
            <a:r>
              <a:rPr lang="en-US" sz="2000" dirty="0"/>
              <a:t>                        :- 213</a:t>
            </a:r>
          </a:p>
          <a:p>
            <a:pPr marL="285750" lvl="0" indent="-285750" algn="just">
              <a:spcBef>
                <a:spcPts val="0"/>
              </a:spcBef>
              <a:buFont typeface="Arial" panose="020B0604020202020204" pitchFamily="34" charset="0"/>
              <a:buChar char="•"/>
            </a:pPr>
            <a:r>
              <a:rPr lang="en-US" sz="2000" dirty="0">
                <a:solidFill>
                  <a:srgbClr val="FF0000"/>
                </a:solidFill>
              </a:rPr>
              <a:t>Qualification</a:t>
            </a:r>
            <a:r>
              <a:rPr lang="en-US" sz="2000" dirty="0"/>
              <a:t>           :- Masters in Microbiology</a:t>
            </a:r>
          </a:p>
          <a:p>
            <a:pPr marL="285750" lvl="0" indent="-285750" algn="just">
              <a:spcBef>
                <a:spcPts val="0"/>
              </a:spcBef>
              <a:buFont typeface="Arial" panose="020B0604020202020204" pitchFamily="34" charset="0"/>
              <a:buChar char="•"/>
            </a:pPr>
            <a:r>
              <a:rPr lang="en-US" sz="2000" dirty="0">
                <a:solidFill>
                  <a:srgbClr val="FF0000"/>
                </a:solidFill>
              </a:rPr>
              <a:t>Work</a:t>
            </a:r>
            <a:r>
              <a:rPr lang="en-US" sz="2000" dirty="0"/>
              <a:t> </a:t>
            </a:r>
            <a:r>
              <a:rPr lang="en-US" sz="2000" dirty="0">
                <a:solidFill>
                  <a:srgbClr val="FF0000"/>
                </a:solidFill>
              </a:rPr>
              <a:t>Experience</a:t>
            </a:r>
            <a:r>
              <a:rPr lang="en-US" sz="2000" dirty="0"/>
              <a:t>:- Junior Technical Officer at               	                           </a:t>
            </a:r>
            <a:r>
              <a:rPr lang="en-US" sz="2000" dirty="0" err="1"/>
              <a:t>Sandor</a:t>
            </a:r>
            <a:r>
              <a:rPr lang="en-US" sz="2000" dirty="0"/>
              <a:t> </a:t>
            </a:r>
            <a:r>
              <a:rPr lang="en-US" sz="2000" dirty="0" err="1"/>
              <a:t>Medicaids</a:t>
            </a:r>
            <a:r>
              <a:rPr lang="en-US" sz="2000" dirty="0"/>
              <a:t> </a:t>
            </a:r>
            <a:r>
              <a:rPr lang="en-US" sz="2000" dirty="0" err="1"/>
              <a:t>Pvt</a:t>
            </a:r>
            <a:r>
              <a:rPr lang="en-US" sz="2000" dirty="0"/>
              <a:t> Ltd</a:t>
            </a:r>
          </a:p>
          <a:p>
            <a:pPr marL="114300" indent="0">
              <a:buNone/>
            </a:pPr>
            <a:endParaRPr lang="en-IN" dirty="0"/>
          </a:p>
        </p:txBody>
      </p:sp>
      <p:sp>
        <p:nvSpPr>
          <p:cNvPr id="7" name="Rectangle 6"/>
          <p:cNvSpPr/>
          <p:nvPr/>
        </p:nvSpPr>
        <p:spPr>
          <a:xfrm>
            <a:off x="61894" y="1620558"/>
            <a:ext cx="5776197" cy="26655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p:cNvSpPr/>
          <p:nvPr/>
        </p:nvSpPr>
        <p:spPr>
          <a:xfrm>
            <a:off x="6129292" y="1620559"/>
            <a:ext cx="6019567" cy="26655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p:cNvSpPr/>
          <p:nvPr/>
        </p:nvSpPr>
        <p:spPr>
          <a:xfrm>
            <a:off x="216640" y="211015"/>
            <a:ext cx="11825304" cy="82999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transition spd="slow">
    <p:randomBar dir="vert"/>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2" y="32240"/>
            <a:ext cx="11590985" cy="692438"/>
          </a:xfrm>
        </p:spPr>
        <p:txBody>
          <a:bodyPr>
            <a:normAutofit/>
          </a:bodyPr>
          <a:lstStyle/>
          <a:p>
            <a:pPr algn="ctr"/>
            <a:r>
              <a:rPr lang="en-IN" dirty="0">
                <a:solidFill>
                  <a:srgbClr val="FF0000"/>
                </a:solidFill>
              </a:rPr>
              <a:t>Max &amp; Min Prices Based on Ratings</a:t>
            </a:r>
          </a:p>
        </p:txBody>
      </p:sp>
      <p:sp>
        <p:nvSpPr>
          <p:cNvPr id="3" name="Text Placeholder 2"/>
          <p:cNvSpPr>
            <a:spLocks noGrp="1"/>
          </p:cNvSpPr>
          <p:nvPr>
            <p:ph type="body" idx="1"/>
          </p:nvPr>
        </p:nvSpPr>
        <p:spPr>
          <a:xfrm>
            <a:off x="334852" y="901521"/>
            <a:ext cx="11681138" cy="5563673"/>
          </a:xfrm>
        </p:spPr>
        <p:txBody>
          <a:bodyPr>
            <a:normAutofit/>
          </a:bodyPr>
          <a:lstStyle/>
          <a:p>
            <a:pPr marL="514350" indent="-285750">
              <a:buClr>
                <a:srgbClr val="FF0000"/>
              </a:buClr>
              <a:buFont typeface="Wingdings" panose="05000000000000000000" pitchFamily="2" charset="2"/>
              <a:buChar char="Ø"/>
            </a:pPr>
            <a:r>
              <a:rPr lang="en-IN" sz="2000" dirty="0"/>
              <a:t>Below are the Maximum Prices Based upon their respective Ratings</a:t>
            </a:r>
          </a:p>
          <a:p>
            <a:pPr marL="514350" indent="-285750">
              <a:buClr>
                <a:srgbClr val="FF0000"/>
              </a:buClr>
              <a:buFont typeface="Wingdings" panose="05000000000000000000" pitchFamily="2" charset="2"/>
              <a:buChar char="Ø"/>
            </a:pPr>
            <a:endParaRPr lang="en-IN" sz="2000" dirty="0"/>
          </a:p>
          <a:p>
            <a:pPr marL="514350" indent="-285750">
              <a:buClr>
                <a:srgbClr val="FF0000"/>
              </a:buClr>
              <a:buFont typeface="Wingdings" panose="05000000000000000000" pitchFamily="2" charset="2"/>
              <a:buChar char="Ø"/>
            </a:pPr>
            <a:endParaRPr lang="en-IN" sz="2000" dirty="0"/>
          </a:p>
          <a:p>
            <a:pPr marL="514350" indent="-285750">
              <a:buClr>
                <a:srgbClr val="FF0000"/>
              </a:buClr>
              <a:buFont typeface="Wingdings" panose="05000000000000000000" pitchFamily="2" charset="2"/>
              <a:buChar char="Ø"/>
            </a:pPr>
            <a:endParaRPr lang="en-IN" sz="2000" dirty="0"/>
          </a:p>
          <a:p>
            <a:pPr marL="514350" indent="-285750">
              <a:buClr>
                <a:srgbClr val="FF0000"/>
              </a:buClr>
              <a:buFont typeface="Wingdings" panose="05000000000000000000" pitchFamily="2" charset="2"/>
              <a:buChar char="Ø"/>
            </a:pPr>
            <a:endParaRPr lang="en-IN" sz="2000" dirty="0"/>
          </a:p>
          <a:p>
            <a:pPr marL="514350" indent="-285750">
              <a:buClr>
                <a:srgbClr val="FF0000"/>
              </a:buClr>
              <a:buFont typeface="Wingdings" panose="05000000000000000000" pitchFamily="2" charset="2"/>
              <a:buChar char="Ø"/>
            </a:pPr>
            <a:endParaRPr lang="en-IN" sz="2000" dirty="0"/>
          </a:p>
          <a:p>
            <a:pPr marL="514350" indent="-285750">
              <a:buClr>
                <a:srgbClr val="FF0000"/>
              </a:buClr>
              <a:buFont typeface="Wingdings" panose="05000000000000000000" pitchFamily="2" charset="2"/>
              <a:buChar char="Ø"/>
            </a:pPr>
            <a:endParaRPr lang="en-IN" sz="2000" dirty="0"/>
          </a:p>
          <a:p>
            <a:pPr marL="514350" indent="-285750">
              <a:buClr>
                <a:srgbClr val="FF0000"/>
              </a:buClr>
              <a:buFont typeface="Wingdings" panose="05000000000000000000" pitchFamily="2" charset="2"/>
              <a:buChar char="Ø"/>
            </a:pPr>
            <a:r>
              <a:rPr lang="en-IN" sz="2000" dirty="0"/>
              <a:t>Below are the Minimum Prices Based upon their respective Ratings</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2428" y="1493948"/>
            <a:ext cx="11333409" cy="2189409"/>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3640" y="4275784"/>
            <a:ext cx="11359166" cy="2009106"/>
          </a:xfrm>
          <a:prstGeom prst="rect">
            <a:avLst/>
          </a:prstGeom>
        </p:spPr>
      </p:pic>
      <p:sp>
        <p:nvSpPr>
          <p:cNvPr id="4" name="Rectangle 3"/>
          <p:cNvSpPr/>
          <p:nvPr/>
        </p:nvSpPr>
        <p:spPr>
          <a:xfrm>
            <a:off x="334852" y="128789"/>
            <a:ext cx="11681138" cy="7727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35384188"/>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8120" y="0"/>
            <a:ext cx="10882648" cy="789411"/>
          </a:xfrm>
        </p:spPr>
        <p:txBody>
          <a:bodyPr/>
          <a:lstStyle/>
          <a:p>
            <a:pPr algn="ctr"/>
            <a:r>
              <a:rPr lang="en-IN" dirty="0">
                <a:solidFill>
                  <a:srgbClr val="FF0000"/>
                </a:solidFill>
              </a:rPr>
              <a:t>Reserve Type Max &amp; Min</a:t>
            </a:r>
          </a:p>
        </p:txBody>
      </p:sp>
      <p:sp>
        <p:nvSpPr>
          <p:cNvPr id="3" name="Text Placeholder 2"/>
          <p:cNvSpPr>
            <a:spLocks noGrp="1"/>
          </p:cNvSpPr>
          <p:nvPr>
            <p:ph type="body" idx="1"/>
          </p:nvPr>
        </p:nvSpPr>
        <p:spPr>
          <a:xfrm>
            <a:off x="520477" y="1137141"/>
            <a:ext cx="11237933" cy="5173507"/>
          </a:xfrm>
        </p:spPr>
        <p:txBody>
          <a:bodyPr>
            <a:normAutofit/>
          </a:bodyPr>
          <a:lstStyle/>
          <a:p>
            <a:pPr marL="571500" indent="-342900">
              <a:buClr>
                <a:srgbClr val="FF0000"/>
              </a:buClr>
              <a:buSzPct val="93000"/>
              <a:buFont typeface="Wingdings" panose="05000000000000000000" pitchFamily="2" charset="2"/>
              <a:buChar char="Ø"/>
            </a:pPr>
            <a:r>
              <a:rPr lang="en-IN" sz="2000" dirty="0"/>
              <a:t>Maximum Prices of the Reserves/Tours for the Group and Adult Reserve Type.</a:t>
            </a:r>
          </a:p>
          <a:p>
            <a:pPr marL="228600" indent="0">
              <a:buClr>
                <a:srgbClr val="FF0000"/>
              </a:buClr>
              <a:buSzPct val="93000"/>
            </a:pPr>
            <a:endParaRPr lang="en-IN" sz="2000" dirty="0"/>
          </a:p>
          <a:p>
            <a:pPr marL="228600" indent="0">
              <a:buClr>
                <a:srgbClr val="FF0000"/>
              </a:buClr>
              <a:buSzPct val="93000"/>
            </a:pPr>
            <a:endParaRPr lang="en-IN" sz="2000" dirty="0"/>
          </a:p>
          <a:p>
            <a:pPr marL="228600" indent="0">
              <a:buClr>
                <a:srgbClr val="FF0000"/>
              </a:buClr>
              <a:buSzPct val="93000"/>
            </a:pPr>
            <a:endParaRPr lang="en-IN" sz="2000" dirty="0"/>
          </a:p>
          <a:p>
            <a:pPr marL="228600" indent="0">
              <a:buClr>
                <a:srgbClr val="FF0000"/>
              </a:buClr>
              <a:buSzPct val="93000"/>
            </a:pPr>
            <a:endParaRPr lang="en-IN" sz="2000" dirty="0"/>
          </a:p>
          <a:p>
            <a:pPr marL="228600" indent="0">
              <a:buClr>
                <a:srgbClr val="FF0000"/>
              </a:buClr>
              <a:buSzPct val="93000"/>
            </a:pPr>
            <a:endParaRPr lang="en-IN" sz="2000" dirty="0"/>
          </a:p>
          <a:p>
            <a:pPr marL="228600" indent="0">
              <a:buClr>
                <a:srgbClr val="FF0000"/>
              </a:buClr>
              <a:buSzPct val="93000"/>
            </a:pPr>
            <a:endParaRPr lang="en-IN" sz="2000" dirty="0"/>
          </a:p>
          <a:p>
            <a:pPr marL="571500" indent="-342900">
              <a:buClr>
                <a:srgbClr val="FF0000"/>
              </a:buClr>
              <a:buSzPct val="93000"/>
              <a:buFont typeface="Wingdings" panose="05000000000000000000" pitchFamily="2" charset="2"/>
              <a:buChar char="Ø"/>
            </a:pPr>
            <a:r>
              <a:rPr lang="en-IN" sz="2000" dirty="0"/>
              <a:t>Minimum Prices for the Reserves/Tours for the Group and Adult Reserve Type.                                      </a:t>
            </a:r>
          </a:p>
          <a:p>
            <a:pPr marL="571500" indent="-342900">
              <a:buClr>
                <a:srgbClr val="FF0000"/>
              </a:buClr>
              <a:buSzPct val="93000"/>
              <a:buFont typeface="Wingdings" panose="05000000000000000000" pitchFamily="2" charset="2"/>
              <a:buChar char="Ø"/>
            </a:pPr>
            <a:endParaRPr lang="en-IN" sz="2000" dirty="0"/>
          </a:p>
          <a:p>
            <a:pPr marL="571500" indent="-342900">
              <a:buClr>
                <a:srgbClr val="FF0000"/>
              </a:buClr>
              <a:buSzPct val="93000"/>
              <a:buFont typeface="Wingdings" panose="05000000000000000000" pitchFamily="2" charset="2"/>
              <a:buChar char="Ø"/>
            </a:pPr>
            <a:endParaRPr lang="en-IN" sz="2000" dirty="0"/>
          </a:p>
          <a:p>
            <a:pPr marL="571500" indent="-342900">
              <a:buClr>
                <a:srgbClr val="FF0000"/>
              </a:buClr>
              <a:buSzPct val="93000"/>
              <a:buFont typeface="Wingdings" panose="05000000000000000000" pitchFamily="2" charset="2"/>
              <a:buChar char="Ø"/>
            </a:pPr>
            <a:endParaRPr lang="en-IN" sz="2000" dirty="0"/>
          </a:p>
          <a:p>
            <a:pPr marL="571500" indent="-342900">
              <a:buClr>
                <a:srgbClr val="FF0000"/>
              </a:buClr>
              <a:buSzPct val="93000"/>
              <a:buFont typeface="Wingdings" panose="05000000000000000000" pitchFamily="2" charset="2"/>
              <a:buChar char="Ø"/>
            </a:pPr>
            <a:endParaRPr lang="en-IN" sz="2000" dirty="0"/>
          </a:p>
          <a:p>
            <a:pPr marL="571500" indent="-342900">
              <a:buClr>
                <a:srgbClr val="FF0000"/>
              </a:buClr>
              <a:buSzPct val="93000"/>
              <a:buFont typeface="Wingdings" panose="05000000000000000000" pitchFamily="2" charset="2"/>
              <a:buChar char="Ø"/>
            </a:pPr>
            <a:endParaRPr lang="en-IN" sz="2000" dirty="0"/>
          </a:p>
          <a:p>
            <a:pPr marL="571500" indent="-342900">
              <a:buClr>
                <a:srgbClr val="FF0000"/>
              </a:buClr>
              <a:buSzPct val="93000"/>
              <a:buFont typeface="Wingdings" panose="05000000000000000000" pitchFamily="2" charset="2"/>
              <a:buChar char="Ø"/>
            </a:pPr>
            <a:endParaRPr lang="en-IN" sz="2000" dirty="0"/>
          </a:p>
          <a:p>
            <a:pPr marL="571500" indent="-342900">
              <a:buClr>
                <a:srgbClr val="FF0000"/>
              </a:buClr>
              <a:buSzPct val="93000"/>
              <a:buFont typeface="Wingdings" panose="05000000000000000000" pitchFamily="2" charset="2"/>
              <a:buChar char="Ø"/>
            </a:pPr>
            <a:endParaRPr lang="en-IN" sz="2000"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8120" y="1578822"/>
            <a:ext cx="10882648" cy="1729890"/>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2732" y="4481847"/>
            <a:ext cx="10882648" cy="1571223"/>
          </a:xfrm>
          <a:prstGeom prst="rect">
            <a:avLst/>
          </a:prstGeom>
        </p:spPr>
      </p:pic>
      <p:sp>
        <p:nvSpPr>
          <p:cNvPr id="4" name="Rectangle 3"/>
          <p:cNvSpPr/>
          <p:nvPr/>
        </p:nvSpPr>
        <p:spPr>
          <a:xfrm>
            <a:off x="520477" y="193183"/>
            <a:ext cx="11237933" cy="73409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773888330"/>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9397" y="141669"/>
            <a:ext cx="11191741" cy="772732"/>
          </a:xfrm>
        </p:spPr>
        <p:txBody>
          <a:bodyPr>
            <a:normAutofit/>
          </a:bodyPr>
          <a:lstStyle/>
          <a:p>
            <a:pPr algn="ctr"/>
            <a:r>
              <a:rPr lang="en-US" sz="3200" dirty="0">
                <a:solidFill>
                  <a:srgbClr val="FF0000"/>
                </a:solidFill>
              </a:rPr>
              <a:t>Conclusion</a:t>
            </a:r>
            <a:endParaRPr lang="en-IN" sz="3200" dirty="0">
              <a:solidFill>
                <a:srgbClr val="FF0000"/>
              </a:solidFill>
            </a:endParaRPr>
          </a:p>
        </p:txBody>
      </p:sp>
      <p:sp>
        <p:nvSpPr>
          <p:cNvPr id="3" name="Text Placeholder 2"/>
          <p:cNvSpPr>
            <a:spLocks noGrp="1"/>
          </p:cNvSpPr>
          <p:nvPr>
            <p:ph type="body" idx="1"/>
          </p:nvPr>
        </p:nvSpPr>
        <p:spPr>
          <a:xfrm>
            <a:off x="489397" y="1171978"/>
            <a:ext cx="11191741" cy="5004986"/>
          </a:xfrm>
        </p:spPr>
        <p:txBody>
          <a:bodyPr>
            <a:normAutofit/>
          </a:bodyPr>
          <a:lstStyle/>
          <a:p>
            <a:pPr marL="114300" indent="0">
              <a:buClr>
                <a:srgbClr val="FF0000"/>
              </a:buClr>
              <a:buNone/>
            </a:pPr>
            <a:r>
              <a:rPr lang="en-IN" sz="2000" dirty="0">
                <a:solidFill>
                  <a:schemeClr val="tx1"/>
                </a:solidFill>
              </a:rPr>
              <a:t>As per the complete Data Analysis we conclude that:-</a:t>
            </a:r>
          </a:p>
          <a:p>
            <a:pPr algn="just">
              <a:buClr>
                <a:srgbClr val="FF0000"/>
              </a:buClr>
              <a:buFont typeface="Wingdings" panose="05000000000000000000" pitchFamily="2" charset="2"/>
              <a:buChar char="Ø"/>
            </a:pPr>
            <a:r>
              <a:rPr lang="en-IN" sz="2000" dirty="0">
                <a:solidFill>
                  <a:schemeClr val="tx1"/>
                </a:solidFill>
              </a:rPr>
              <a:t> The most of the people are preferring the One day tours which are budget friendly and best places to visit in.</a:t>
            </a:r>
          </a:p>
          <a:p>
            <a:pPr algn="just">
              <a:buClr>
                <a:srgbClr val="FF0000"/>
              </a:buClr>
              <a:buFont typeface="Wingdings" panose="05000000000000000000" pitchFamily="2" charset="2"/>
              <a:buChar char="Ø"/>
            </a:pPr>
            <a:r>
              <a:rPr lang="en-IN" sz="2000" dirty="0">
                <a:solidFill>
                  <a:schemeClr val="tx1"/>
                </a:solidFill>
              </a:rPr>
              <a:t>Here in order to increase the Business for Group Reserve type we can target the youth , schools, Corporates and Joint families and announce some special packages for them and increase  the Business.</a:t>
            </a:r>
          </a:p>
          <a:p>
            <a:pPr>
              <a:buClr>
                <a:srgbClr val="FF0000"/>
              </a:buClr>
              <a:buFont typeface="Wingdings" panose="05000000000000000000" pitchFamily="2" charset="2"/>
              <a:buChar char="Ø"/>
            </a:pPr>
            <a:r>
              <a:rPr lang="en-IN" sz="2000" dirty="0">
                <a:solidFill>
                  <a:schemeClr val="tx1"/>
                </a:solidFill>
              </a:rPr>
              <a:t>whereas the 2&amp;3 day tours are little bit costlier , Here we can target the working professionals and Wealth segment  and announce some special Packages ,and decrease the Cancellation charges in order to increase the Business.</a:t>
            </a:r>
          </a:p>
          <a:p>
            <a:pPr>
              <a:buClr>
                <a:srgbClr val="FF0000"/>
              </a:buClr>
              <a:buFont typeface="Wingdings" panose="05000000000000000000" pitchFamily="2" charset="2"/>
              <a:buChar char="Ø"/>
            </a:pPr>
            <a:endParaRPr lang="en-IN" sz="2000" dirty="0">
              <a:solidFill>
                <a:schemeClr val="tx1"/>
              </a:solidFill>
            </a:endParaRPr>
          </a:p>
          <a:p>
            <a:pPr>
              <a:buClr>
                <a:srgbClr val="FF0000"/>
              </a:buClr>
              <a:buFont typeface="Wingdings" panose="05000000000000000000" pitchFamily="2" charset="2"/>
              <a:buChar char="Ø"/>
            </a:pPr>
            <a:endParaRPr lang="en-IN" sz="2000" dirty="0">
              <a:solidFill>
                <a:schemeClr val="tx1"/>
              </a:solidFill>
            </a:endParaRPr>
          </a:p>
          <a:p>
            <a:pPr marL="114300" indent="0">
              <a:buClr>
                <a:srgbClr val="FF0000"/>
              </a:buClr>
              <a:buNone/>
            </a:pPr>
            <a:endParaRPr lang="en-IN" sz="2000" dirty="0">
              <a:solidFill>
                <a:schemeClr val="tx1"/>
              </a:solidFill>
            </a:endParaRPr>
          </a:p>
        </p:txBody>
      </p:sp>
      <p:sp>
        <p:nvSpPr>
          <p:cNvPr id="4" name="Rectangle 3"/>
          <p:cNvSpPr/>
          <p:nvPr/>
        </p:nvSpPr>
        <p:spPr>
          <a:xfrm>
            <a:off x="437881" y="141668"/>
            <a:ext cx="11243257" cy="77273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62951445"/>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2123" y="90153"/>
            <a:ext cx="11436439" cy="1133340"/>
          </a:xfrm>
        </p:spPr>
        <p:txBody>
          <a:bodyPr>
            <a:normAutofit/>
          </a:bodyPr>
          <a:lstStyle/>
          <a:p>
            <a:pPr algn="just"/>
            <a:r>
              <a:rPr lang="en-US" sz="3200" dirty="0">
                <a:solidFill>
                  <a:srgbClr val="FF0000"/>
                </a:solidFill>
              </a:rPr>
              <a:t>Our Experience /Challenges Working on Web Scrapping – Data Analysis Project.</a:t>
            </a:r>
            <a:endParaRPr lang="en-IN" sz="3200" dirty="0">
              <a:solidFill>
                <a:srgbClr val="FF0000"/>
              </a:solidFill>
            </a:endParaRPr>
          </a:p>
        </p:txBody>
      </p:sp>
      <p:sp>
        <p:nvSpPr>
          <p:cNvPr id="3" name="Text Placeholder 2"/>
          <p:cNvSpPr>
            <a:spLocks noGrp="1"/>
          </p:cNvSpPr>
          <p:nvPr>
            <p:ph type="body" idx="1"/>
          </p:nvPr>
        </p:nvSpPr>
        <p:spPr>
          <a:xfrm>
            <a:off x="412123" y="1519707"/>
            <a:ext cx="11436439" cy="4657256"/>
          </a:xfrm>
        </p:spPr>
        <p:txBody>
          <a:bodyPr>
            <a:normAutofit/>
          </a:bodyPr>
          <a:lstStyle/>
          <a:p>
            <a:pPr>
              <a:buClr>
                <a:srgbClr val="FF0000"/>
              </a:buClr>
              <a:buFont typeface="Wingdings" panose="05000000000000000000" pitchFamily="2" charset="2"/>
              <a:buChar char="ü"/>
            </a:pPr>
            <a:r>
              <a:rPr lang="en-IN" sz="2000" dirty="0"/>
              <a:t>The initial problem we faced was we couldn’t find the correct Website where we’re unable to Scrape the complete data.</a:t>
            </a:r>
          </a:p>
          <a:p>
            <a:pPr>
              <a:buClr>
                <a:srgbClr val="FF0000"/>
              </a:buClr>
              <a:buFont typeface="Wingdings" panose="05000000000000000000" pitchFamily="2" charset="2"/>
              <a:buChar char="ü"/>
            </a:pPr>
            <a:r>
              <a:rPr lang="en-IN" sz="2000" dirty="0"/>
              <a:t>We felt little bit difficulty in scrapping the data from the container using the Regex.</a:t>
            </a:r>
          </a:p>
          <a:p>
            <a:pPr>
              <a:buClr>
                <a:srgbClr val="FF0000"/>
              </a:buClr>
              <a:buFont typeface="Wingdings" panose="05000000000000000000" pitchFamily="2" charset="2"/>
              <a:buChar char="ü"/>
            </a:pPr>
            <a:r>
              <a:rPr lang="en-IN" sz="2000" dirty="0"/>
              <a:t>One of the major difficulty we faced with cleaning of the Data and Data types Conversion.</a:t>
            </a:r>
          </a:p>
        </p:txBody>
      </p:sp>
      <p:sp>
        <p:nvSpPr>
          <p:cNvPr id="4" name="Rectangle 3"/>
          <p:cNvSpPr/>
          <p:nvPr/>
        </p:nvSpPr>
        <p:spPr>
          <a:xfrm>
            <a:off x="412123" y="90153"/>
            <a:ext cx="11436439" cy="11333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113353366"/>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pic>
        <p:nvPicPr>
          <p:cNvPr id="116" name="Google Shape;116;p5"/>
          <p:cNvPicPr preferRelativeResize="0"/>
          <p:nvPr/>
        </p:nvPicPr>
        <p:blipFill rotWithShape="1">
          <a:blip r:embed="rId3">
            <a:alphaModFix/>
          </a:blip>
          <a:srcRect/>
          <a:stretch/>
        </p:blipFill>
        <p:spPr>
          <a:xfrm>
            <a:off x="6466516" y="1850749"/>
            <a:ext cx="4465643" cy="2834317"/>
          </a:xfrm>
          <a:prstGeom prst="rect">
            <a:avLst/>
          </a:prstGeom>
          <a:noFill/>
          <a:ln>
            <a:noFill/>
          </a:ln>
        </p:spPr>
      </p:pic>
      <p:sp>
        <p:nvSpPr>
          <p:cNvPr id="117" name="Google Shape;117;p5"/>
          <p:cNvSpPr txBox="1"/>
          <p:nvPr/>
        </p:nvSpPr>
        <p:spPr>
          <a:xfrm>
            <a:off x="1244600" y="2997200"/>
            <a:ext cx="3661836" cy="76944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C00000"/>
              </a:buClr>
              <a:buSzPts val="4400"/>
              <a:buFont typeface="Libre Baskerville"/>
              <a:buNone/>
            </a:pPr>
            <a:r>
              <a:rPr lang="en-IN" sz="4400" b="0" i="0" u="none" strike="noStrike" cap="none">
                <a:solidFill>
                  <a:srgbClr val="C00000"/>
                </a:solidFill>
                <a:latin typeface="Libre Baskerville"/>
                <a:ea typeface="Libre Baskerville"/>
                <a:cs typeface="Libre Baskerville"/>
                <a:sym typeface="Libre Baskerville"/>
              </a:rPr>
              <a:t>THANK YOU</a:t>
            </a:r>
            <a:endParaRPr sz="1800" b="0" i="0" u="none" strike="noStrike" cap="none">
              <a:solidFill>
                <a:schemeClr val="dk1"/>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slow" p14:dur="2500">
        <p14:vortex dir="r"/>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5422" y="182249"/>
            <a:ext cx="11507372" cy="816560"/>
          </a:xfrm>
        </p:spPr>
        <p:txBody>
          <a:bodyPr>
            <a:normAutofit/>
          </a:bodyPr>
          <a:lstStyle/>
          <a:p>
            <a:pPr algn="ctr"/>
            <a:r>
              <a:rPr lang="en-US" sz="3200" b="1" dirty="0">
                <a:solidFill>
                  <a:srgbClr val="FF0000"/>
                </a:solidFill>
              </a:rPr>
              <a:t>Agenda</a:t>
            </a:r>
            <a:endParaRPr lang="en-IN" sz="3200" b="1" dirty="0">
              <a:solidFill>
                <a:srgbClr val="FF0000"/>
              </a:solidFill>
            </a:endParaRPr>
          </a:p>
        </p:txBody>
      </p:sp>
      <p:sp>
        <p:nvSpPr>
          <p:cNvPr id="3" name="Text Placeholder 2"/>
          <p:cNvSpPr>
            <a:spLocks noGrp="1"/>
          </p:cNvSpPr>
          <p:nvPr>
            <p:ph type="body" idx="1"/>
          </p:nvPr>
        </p:nvSpPr>
        <p:spPr>
          <a:xfrm>
            <a:off x="295422" y="1276643"/>
            <a:ext cx="11507372" cy="5034005"/>
          </a:xfrm>
        </p:spPr>
        <p:txBody>
          <a:bodyPr>
            <a:normAutofit lnSpcReduction="10000"/>
          </a:bodyPr>
          <a:lstStyle/>
          <a:p>
            <a:pPr lvl="0" indent="-457200">
              <a:spcBef>
                <a:spcPts val="0"/>
              </a:spcBef>
              <a:buSzPct val="100000"/>
              <a:buFont typeface="Wingdings" panose="05000000000000000000" pitchFamily="2" charset="2"/>
              <a:buChar char="Ø"/>
            </a:pPr>
            <a:endParaRPr lang="en-US" sz="3200" b="1" dirty="0"/>
          </a:p>
          <a:p>
            <a:pPr marL="571500" lvl="0" indent="-571500">
              <a:spcBef>
                <a:spcPts val="0"/>
              </a:spcBef>
              <a:buClr>
                <a:srgbClr val="FF0000"/>
              </a:buClr>
              <a:buSzPct val="100000"/>
              <a:buFont typeface="Wingdings" panose="05000000000000000000" pitchFamily="2" charset="2"/>
              <a:buChar char="Ø"/>
            </a:pPr>
            <a:r>
              <a:rPr lang="en-US" sz="2000" dirty="0">
                <a:solidFill>
                  <a:schemeClr val="tx1"/>
                </a:solidFill>
              </a:rPr>
              <a:t>Business Problem and Use Case Domain Understanding</a:t>
            </a:r>
            <a:endParaRPr lang="en-US" sz="2000">
              <a:solidFill>
                <a:schemeClr val="tx1"/>
              </a:solidFill>
            </a:endParaRPr>
          </a:p>
          <a:p>
            <a:pPr marL="571500" lvl="0" indent="-571500">
              <a:buClr>
                <a:srgbClr val="FF0000"/>
              </a:buClr>
              <a:buSzPct val="100000"/>
              <a:buFont typeface="Wingdings" panose="05000000000000000000" pitchFamily="2" charset="2"/>
              <a:buChar char="Ø"/>
            </a:pPr>
            <a:r>
              <a:rPr lang="en-US" sz="2000" dirty="0">
                <a:solidFill>
                  <a:schemeClr val="tx1"/>
                </a:solidFill>
              </a:rPr>
              <a:t>Objective of the Project</a:t>
            </a:r>
            <a:endParaRPr lang="en-US" sz="2000">
              <a:solidFill>
                <a:schemeClr val="tx1"/>
              </a:solidFill>
            </a:endParaRPr>
          </a:p>
          <a:p>
            <a:pPr marL="571500" indent="-571500">
              <a:buClr>
                <a:srgbClr val="FF0000"/>
              </a:buClr>
              <a:buSzPct val="100000"/>
              <a:buFont typeface="Wingdings" panose="05000000000000000000" pitchFamily="2" charset="2"/>
              <a:buChar char="Ø"/>
            </a:pPr>
            <a:r>
              <a:rPr lang="en-US" sz="2000" dirty="0">
                <a:solidFill>
                  <a:schemeClr val="tx1"/>
                </a:solidFill>
              </a:rPr>
              <a:t>Web Scraping – Details (Websites, Processor we followed) </a:t>
            </a:r>
            <a:endParaRPr lang="en-US" sz="2000">
              <a:solidFill>
                <a:schemeClr val="tx1"/>
              </a:solidFill>
            </a:endParaRPr>
          </a:p>
          <a:p>
            <a:pPr marL="571500" lvl="0" indent="-571500">
              <a:buClr>
                <a:srgbClr val="FF0000"/>
              </a:buClr>
              <a:buSzPct val="100000"/>
              <a:buFont typeface="Wingdings" panose="05000000000000000000" pitchFamily="2" charset="2"/>
              <a:buChar char="Ø"/>
            </a:pPr>
            <a:r>
              <a:rPr lang="en-US" sz="2000" dirty="0">
                <a:solidFill>
                  <a:schemeClr val="tx1"/>
                </a:solidFill>
              </a:rPr>
              <a:t>Summary of the Data </a:t>
            </a:r>
            <a:endParaRPr lang="en-US" sz="2000">
              <a:solidFill>
                <a:schemeClr val="tx1"/>
              </a:solidFill>
            </a:endParaRPr>
          </a:p>
          <a:p>
            <a:pPr marL="0" lvl="0" indent="0">
              <a:buSzPct val="100000"/>
              <a:buNone/>
            </a:pPr>
            <a:endParaRPr lang="en-US" sz="2000" b="1" dirty="0"/>
          </a:p>
          <a:p>
            <a:pPr marL="0" indent="0">
              <a:buClr>
                <a:srgbClr val="FF0000"/>
              </a:buClr>
              <a:buSzPct val="100000"/>
              <a:buNone/>
            </a:pPr>
            <a:r>
              <a:rPr lang="en-US" sz="2000" b="1" u="sng" dirty="0">
                <a:solidFill>
                  <a:srgbClr val="FF0000"/>
                </a:solidFill>
              </a:rPr>
              <a:t>Exploratory Data Analysis: </a:t>
            </a:r>
            <a:endParaRPr lang="en-US" sz="2000" dirty="0"/>
          </a:p>
          <a:p>
            <a:pPr marL="571500" indent="-571500" algn="just">
              <a:buClr>
                <a:srgbClr val="FF0000"/>
              </a:buClr>
              <a:buSzPct val="100000"/>
              <a:buFont typeface="Wingdings" panose="05000000000000000000" pitchFamily="2" charset="2"/>
              <a:buChar char="Ø"/>
            </a:pPr>
            <a:r>
              <a:rPr lang="en-US" sz="2000" dirty="0"/>
              <a:t>Data Cleaning Steps  </a:t>
            </a:r>
            <a:endParaRPr lang="en-US" sz="2000" dirty="0">
              <a:latin typeface="Calibri" panose="020F0502020204030204" pitchFamily="34" charset="0"/>
              <a:cs typeface="Calibri" panose="020F0502020204030204" pitchFamily="34" charset="0"/>
            </a:endParaRPr>
          </a:p>
          <a:p>
            <a:pPr marL="571500" lvl="0" indent="-571500" algn="just">
              <a:buClr>
                <a:srgbClr val="FF0000"/>
              </a:buClr>
              <a:buSzPct val="100000"/>
              <a:buFont typeface="Wingdings" panose="05000000000000000000" pitchFamily="2" charset="2"/>
              <a:buChar char="Ø"/>
            </a:pPr>
            <a:r>
              <a:rPr lang="en-US" sz="2000" dirty="0"/>
              <a:t>Data Manipulation Steps</a:t>
            </a:r>
            <a:endParaRPr lang="en-US" sz="2000"/>
          </a:p>
          <a:p>
            <a:pPr marL="571500" indent="-571500" algn="just">
              <a:buClr>
                <a:srgbClr val="FF0000"/>
              </a:buClr>
              <a:buSzPct val="100000"/>
              <a:buFont typeface="Wingdings" panose="05000000000000000000" pitchFamily="2" charset="2"/>
              <a:buChar char="Ø"/>
            </a:pPr>
            <a:r>
              <a:rPr lang="en-US" sz="2000" dirty="0"/>
              <a:t>Univariate Analysis  Steps</a:t>
            </a:r>
            <a:endParaRPr lang="en-US" sz="2000"/>
          </a:p>
          <a:p>
            <a:pPr marL="571500" indent="-571500" algn="just">
              <a:buClr>
                <a:srgbClr val="FF0000"/>
              </a:buClr>
              <a:buSzPct val="100000"/>
              <a:buFont typeface="Wingdings" panose="05000000000000000000" pitchFamily="2" charset="2"/>
              <a:buChar char="Ø"/>
            </a:pPr>
            <a:r>
              <a:rPr lang="en-US" sz="2000" dirty="0"/>
              <a:t>Bivariate Analysis  Steps </a:t>
            </a:r>
            <a:endParaRPr lang="en-US" sz="2000"/>
          </a:p>
          <a:p>
            <a:pPr indent="-457200">
              <a:buClr>
                <a:srgbClr val="FF0000"/>
              </a:buClr>
              <a:buSzPct val="100000"/>
              <a:buFont typeface="Wingdings" panose="05000000000000000000" pitchFamily="2" charset="2"/>
              <a:buChar char="Ø"/>
            </a:pPr>
            <a:r>
              <a:rPr lang="en-US" sz="2000" dirty="0"/>
              <a:t>Conclusion (Key finding overall) </a:t>
            </a:r>
            <a:endParaRPr lang="en-US" sz="2000"/>
          </a:p>
          <a:p>
            <a:pPr lvl="0" indent="-457200">
              <a:buClr>
                <a:srgbClr val="FF0000"/>
              </a:buClr>
              <a:buSzPct val="100000"/>
              <a:buFont typeface="Wingdings" panose="05000000000000000000" pitchFamily="2" charset="2"/>
              <a:buChar char="Ø"/>
            </a:pPr>
            <a:r>
              <a:rPr lang="en-US" sz="2000" dirty="0"/>
              <a:t>Your Experience/Challenges working on Web Scraping – Data Analysis Project.</a:t>
            </a:r>
          </a:p>
          <a:p>
            <a:pPr lvl="0">
              <a:buClr>
                <a:srgbClr val="000000"/>
              </a:buClr>
            </a:pPr>
            <a:endParaRPr lang="en-IN" dirty="0"/>
          </a:p>
        </p:txBody>
      </p:sp>
      <p:sp>
        <p:nvSpPr>
          <p:cNvPr id="4" name="Rectangle 3"/>
          <p:cNvSpPr/>
          <p:nvPr/>
        </p:nvSpPr>
        <p:spPr>
          <a:xfrm>
            <a:off x="295422" y="182248"/>
            <a:ext cx="11507372" cy="81656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101096846"/>
      </p:ext>
    </p:extLst>
  </p:cSld>
  <p:clrMapOvr>
    <a:masterClrMapping/>
  </p:clrMapOvr>
  <p:transition spd="med">
    <p:pull/>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932" y="3235945"/>
            <a:ext cx="11384924" cy="1030310"/>
          </a:xfrm>
        </p:spPr>
        <p:txBody>
          <a:bodyPr>
            <a:normAutofit/>
          </a:bodyPr>
          <a:lstStyle/>
          <a:p>
            <a:pPr algn="ctr"/>
            <a:r>
              <a:rPr lang="en-US" sz="3200" dirty="0">
                <a:solidFill>
                  <a:srgbClr val="FF0000"/>
                </a:solidFill>
              </a:rPr>
              <a:t>Objective Of The Project</a:t>
            </a:r>
            <a:endParaRPr lang="en-IN" sz="3200" dirty="0">
              <a:solidFill>
                <a:srgbClr val="FF0000"/>
              </a:solidFill>
            </a:endParaRPr>
          </a:p>
        </p:txBody>
      </p:sp>
      <p:sp>
        <p:nvSpPr>
          <p:cNvPr id="3" name="Text Placeholder 2"/>
          <p:cNvSpPr>
            <a:spLocks noGrp="1"/>
          </p:cNvSpPr>
          <p:nvPr>
            <p:ph type="body" idx="1"/>
          </p:nvPr>
        </p:nvSpPr>
        <p:spPr>
          <a:xfrm>
            <a:off x="352022" y="1310470"/>
            <a:ext cx="5701048" cy="4906849"/>
          </a:xfrm>
        </p:spPr>
        <p:txBody>
          <a:bodyPr>
            <a:normAutofit/>
          </a:bodyPr>
          <a:lstStyle/>
          <a:p>
            <a:pPr marL="114300" indent="0" algn="just">
              <a:buNone/>
            </a:pPr>
            <a:r>
              <a:rPr lang="en-US" sz="2000" dirty="0"/>
              <a:t>	</a:t>
            </a:r>
            <a:r>
              <a:rPr lang="en-US" sz="2000" dirty="0">
                <a:solidFill>
                  <a:schemeClr val="tx1"/>
                </a:solidFill>
              </a:rPr>
              <a:t>Best Places for Wild Life Tours and Analysis on various Places based on Reasonable prices.</a:t>
            </a:r>
            <a:endParaRPr lang="en-IN" sz="2000" dirty="0">
              <a:solidFill>
                <a:schemeClr val="tx1"/>
              </a:solidFill>
            </a:endParaRPr>
          </a:p>
          <a:p>
            <a:pPr marL="114300" indent="0">
              <a:buNone/>
            </a:pPr>
            <a:endParaRPr lang="en-US" sz="2000" dirty="0"/>
          </a:p>
          <a:p>
            <a:pPr marL="114300" indent="0">
              <a:buNone/>
            </a:pPr>
            <a:endParaRPr lang="en-US" sz="2000" dirty="0"/>
          </a:p>
          <a:p>
            <a:pPr marL="114300" indent="0">
              <a:buNone/>
            </a:pPr>
            <a:endParaRPr lang="en-US" sz="2000" dirty="0"/>
          </a:p>
          <a:p>
            <a:pPr marL="114300" indent="0">
              <a:buNone/>
            </a:pPr>
            <a:endParaRPr lang="en-US" sz="2000" dirty="0"/>
          </a:p>
          <a:p>
            <a:pPr marL="114300" indent="0">
              <a:buNone/>
            </a:pPr>
            <a:endParaRPr lang="en-US" sz="2000" dirty="0"/>
          </a:p>
          <a:p>
            <a:pPr marL="114300" indent="0">
              <a:buNone/>
            </a:pPr>
            <a:endParaRPr lang="en-US" sz="2000" dirty="0"/>
          </a:p>
          <a:p>
            <a:pPr marL="114300" indent="0">
              <a:buNone/>
            </a:pPr>
            <a:r>
              <a:rPr lang="en-US" sz="2000" dirty="0"/>
              <a:t>The main aim of this project is to identifying the Best Nature &amp; Wild Life Tours in India  based on the Tour type, Price’s, Rating and No of day’s.                 </a:t>
            </a:r>
          </a:p>
          <a:p>
            <a:pPr marL="114300" indent="0">
              <a:buNone/>
            </a:pPr>
            <a:endParaRPr lang="en-US" sz="2000" dirty="0"/>
          </a:p>
          <a:p>
            <a:pPr marL="114300" indent="0">
              <a:buNone/>
            </a:pPr>
            <a:endParaRPr lang="en-US" sz="2000" dirty="0"/>
          </a:p>
          <a:p>
            <a:pPr marL="114300" indent="0">
              <a:buNone/>
            </a:pPr>
            <a:endParaRPr lang="en-US" sz="2000" dirty="0"/>
          </a:p>
          <a:p>
            <a:pPr marL="114300" indent="0">
              <a:buNone/>
            </a:pPr>
            <a:endParaRPr lang="en-IN" sz="2000" dirty="0"/>
          </a:p>
        </p:txBody>
      </p:sp>
      <p:sp>
        <p:nvSpPr>
          <p:cNvPr id="4" name="Rectangle 3"/>
          <p:cNvSpPr/>
          <p:nvPr/>
        </p:nvSpPr>
        <p:spPr>
          <a:xfrm>
            <a:off x="352022" y="77274"/>
            <a:ext cx="11616744" cy="77053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itle 1"/>
          <p:cNvSpPr txBox="1">
            <a:spLocks/>
          </p:cNvSpPr>
          <p:nvPr/>
        </p:nvSpPr>
        <p:spPr>
          <a:xfrm>
            <a:off x="-21828" y="-272044"/>
            <a:ext cx="11844997" cy="1442436"/>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18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ctr"/>
            <a:r>
              <a:rPr lang="en-US" sz="3200" dirty="0">
                <a:solidFill>
                  <a:srgbClr val="FF0000"/>
                </a:solidFill>
              </a:rPr>
              <a:t>Business Problem and Use Case domain</a:t>
            </a:r>
            <a:endParaRPr lang="en-IN" sz="3200" dirty="0">
              <a:solidFill>
                <a:srgbClr val="FF0000"/>
              </a:solidFill>
            </a:endParaRPr>
          </a:p>
        </p:txBody>
      </p:sp>
      <p:sp>
        <p:nvSpPr>
          <p:cNvPr id="7" name="Rectangle 6"/>
          <p:cNvSpPr/>
          <p:nvPr/>
        </p:nvSpPr>
        <p:spPr>
          <a:xfrm>
            <a:off x="352022" y="3342681"/>
            <a:ext cx="11616744" cy="70128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8" name="Picture 7"/>
          <p:cNvPicPr>
            <a:picLocks noChangeAspect="1"/>
          </p:cNvPicPr>
          <p:nvPr/>
        </p:nvPicPr>
        <p:blipFill>
          <a:blip r:embed="rId2"/>
          <a:stretch>
            <a:fillRect/>
          </a:stretch>
        </p:blipFill>
        <p:spPr>
          <a:xfrm>
            <a:off x="6018727" y="4205485"/>
            <a:ext cx="5769735" cy="2011834"/>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74897" y="1127961"/>
            <a:ext cx="5748272" cy="2053199"/>
          </a:xfrm>
          <a:prstGeom prst="rect">
            <a:avLst/>
          </a:prstGeom>
        </p:spPr>
      </p:pic>
    </p:spTree>
    <p:extLst>
      <p:ext uri="{BB962C8B-B14F-4D97-AF65-F5344CB8AC3E}">
        <p14:creationId xmlns:p14="http://schemas.microsoft.com/office/powerpoint/2010/main" val="345623741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5583" y="94669"/>
            <a:ext cx="11500834" cy="740218"/>
          </a:xfrm>
        </p:spPr>
        <p:txBody>
          <a:bodyPr>
            <a:normAutofit/>
          </a:bodyPr>
          <a:lstStyle/>
          <a:p>
            <a:pPr algn="ctr"/>
            <a:r>
              <a:rPr lang="en-IN" sz="3200" dirty="0">
                <a:solidFill>
                  <a:srgbClr val="FF0000"/>
                </a:solidFill>
              </a:rPr>
              <a:t>What is </a:t>
            </a:r>
            <a:r>
              <a:rPr lang="en-IN" sz="3200" dirty="0" err="1">
                <a:solidFill>
                  <a:srgbClr val="FF0000"/>
                </a:solidFill>
              </a:rPr>
              <a:t>WebScrapping</a:t>
            </a:r>
            <a:r>
              <a:rPr lang="en-IN" sz="3200" dirty="0">
                <a:solidFill>
                  <a:srgbClr val="FF0000"/>
                </a:solidFill>
              </a:rPr>
              <a:t> ?</a:t>
            </a:r>
          </a:p>
        </p:txBody>
      </p:sp>
      <p:sp>
        <p:nvSpPr>
          <p:cNvPr id="4" name="Rectangle 1"/>
          <p:cNvSpPr>
            <a:spLocks noGrp="1" noChangeArrowheads="1"/>
          </p:cNvSpPr>
          <p:nvPr>
            <p:ph type="body" idx="1"/>
          </p:nvPr>
        </p:nvSpPr>
        <p:spPr bwMode="auto">
          <a:xfrm>
            <a:off x="358835" y="1127932"/>
            <a:ext cx="11382591" cy="513084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15870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Web scraping is an automatic method to collect large amounts of data from websites.</a:t>
            </a:r>
            <a:r>
              <a:rPr kumimoji="0" lang="en-US" sz="2000" b="0" i="0" u="none" strike="noStrike" cap="none" normalizeH="0" dirty="0">
                <a:ln>
                  <a:noFill/>
                </a:ln>
                <a:solidFill>
                  <a:schemeClr val="tx1"/>
                </a:solidFill>
                <a:effectLst/>
                <a:latin typeface="Calibri" panose="020F0502020204030204" pitchFamily="34" charset="0"/>
                <a:cs typeface="Calibri" panose="020F0502020204030204" pitchFamily="34" charset="0"/>
              </a:rPr>
              <a:t> </a:t>
            </a:r>
            <a:r>
              <a:rPr kumimoji="0" lang="en-US" sz="20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Most of this data is unstructured data in an HTML format which is then converted into structured data in spreadsheets or databases so that it can be used in various applications like: </a:t>
            </a:r>
          </a:p>
          <a:p>
            <a:pPr marL="342900" marR="0" lvl="0" algn="just" defTabSz="914400" rtl="0" eaLnBrk="0" fontAlgn="base" latinLnBrk="0" hangingPunct="0">
              <a:lnSpc>
                <a:spcPct val="100000"/>
              </a:lnSpc>
              <a:spcBef>
                <a:spcPct val="0"/>
              </a:spcBef>
              <a:spcAft>
                <a:spcPct val="0"/>
              </a:spcAft>
              <a:buClr>
                <a:srgbClr val="FF0000"/>
              </a:buClr>
              <a:buSzTx/>
              <a:buFont typeface="Wingdings" panose="05000000000000000000" pitchFamily="2" charset="2"/>
              <a:buChar char="Ø"/>
              <a:tabLst/>
            </a:pPr>
            <a:r>
              <a:rPr kumimoji="0" lang="en-US" sz="20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Price Monitoring</a:t>
            </a:r>
          </a:p>
          <a:p>
            <a:pPr marL="342900" marR="0" lvl="0" algn="just" defTabSz="914400" rtl="0" eaLnBrk="0" fontAlgn="base" latinLnBrk="0" hangingPunct="0">
              <a:lnSpc>
                <a:spcPct val="100000"/>
              </a:lnSpc>
              <a:spcBef>
                <a:spcPct val="0"/>
              </a:spcBef>
              <a:spcAft>
                <a:spcPct val="0"/>
              </a:spcAft>
              <a:buClr>
                <a:srgbClr val="FF0000"/>
              </a:buClr>
              <a:buSzTx/>
              <a:buFont typeface="Wingdings" panose="05000000000000000000" pitchFamily="2" charset="2"/>
              <a:buChar char="Ø"/>
              <a:tabLst/>
            </a:pPr>
            <a:r>
              <a:rPr kumimoji="0" lang="en-US" sz="20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News Monitoring</a:t>
            </a:r>
          </a:p>
          <a:p>
            <a:pPr marL="342900" marR="0" lvl="0" algn="just" defTabSz="914400" rtl="0" eaLnBrk="0" fontAlgn="base" latinLnBrk="0" hangingPunct="0">
              <a:lnSpc>
                <a:spcPct val="100000"/>
              </a:lnSpc>
              <a:spcBef>
                <a:spcPct val="0"/>
              </a:spcBef>
              <a:spcAft>
                <a:spcPct val="0"/>
              </a:spcAft>
              <a:buClr>
                <a:srgbClr val="FF0000"/>
              </a:buClr>
              <a:buSzTx/>
              <a:buFont typeface="Wingdings" panose="05000000000000000000" pitchFamily="2" charset="2"/>
              <a:buChar char="Ø"/>
              <a:tabLst/>
            </a:pPr>
            <a:r>
              <a:rPr kumimoji="0" lang="en-US" sz="20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Market Research</a:t>
            </a:r>
          </a:p>
          <a:p>
            <a:pPr marL="342900" marR="0" lvl="0" algn="just" defTabSz="914400" rtl="0" eaLnBrk="0" fontAlgn="base" latinLnBrk="0" hangingPunct="0">
              <a:lnSpc>
                <a:spcPct val="100000"/>
              </a:lnSpc>
              <a:spcBef>
                <a:spcPct val="0"/>
              </a:spcBef>
              <a:spcAft>
                <a:spcPct val="0"/>
              </a:spcAft>
              <a:buClr>
                <a:srgbClr val="FF0000"/>
              </a:buClr>
              <a:buSzTx/>
              <a:buFont typeface="Wingdings" panose="05000000000000000000" pitchFamily="2" charset="2"/>
              <a:buChar char="Ø"/>
              <a:tabLst/>
            </a:pPr>
            <a:r>
              <a:rPr kumimoji="0" lang="en-US" sz="20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Tweets Monitoring</a:t>
            </a:r>
          </a:p>
          <a:p>
            <a:pPr marL="342900" marR="0" lvl="0" algn="just" defTabSz="914400" rtl="0" eaLnBrk="0" fontAlgn="base" latinLnBrk="0" hangingPunct="0">
              <a:lnSpc>
                <a:spcPct val="100000"/>
              </a:lnSpc>
              <a:spcBef>
                <a:spcPct val="0"/>
              </a:spcBef>
              <a:spcAft>
                <a:spcPct val="0"/>
              </a:spcAft>
              <a:buClr>
                <a:srgbClr val="FF0000"/>
              </a:buClr>
              <a:buSzTx/>
              <a:buFont typeface="Wingdings" panose="05000000000000000000" pitchFamily="2" charset="2"/>
              <a:buChar char="Ø"/>
              <a:tabLst/>
            </a:pPr>
            <a:r>
              <a:rPr kumimoji="0" lang="en-US" sz="20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Jobs Monitoring</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sz="2000" b="1"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a:ln>
                  <a:noFill/>
                </a:ln>
                <a:solidFill>
                  <a:srgbClr val="FF0000"/>
                </a:solidFill>
                <a:effectLst/>
                <a:latin typeface="Calibri" panose="020F0502020204030204" pitchFamily="34" charset="0"/>
                <a:cs typeface="Calibri" panose="020F0502020204030204" pitchFamily="34" charset="0"/>
              </a:rPr>
              <a:t>Working :-</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sz="2000" b="1" i="0" u="none" strike="noStrike" cap="none" normalizeH="0" baseline="0" dirty="0">
              <a:ln>
                <a:noFill/>
              </a:ln>
              <a:solidFill>
                <a:srgbClr val="FF0000"/>
              </a:solidFill>
              <a:effectLst/>
              <a:latin typeface="Calibri" panose="020F0502020204030204" pitchFamily="34" charset="0"/>
              <a:cs typeface="Calibri" panose="020F0502020204030204" pitchFamily="34" charset="0"/>
            </a:endParaRPr>
          </a:p>
          <a:p>
            <a:pPr marL="342900" marR="0" lvl="0" algn="just" defTabSz="914400" rtl="0" eaLnBrk="0" fontAlgn="base" latinLnBrk="0" hangingPunct="0">
              <a:lnSpc>
                <a:spcPct val="100000"/>
              </a:lnSpc>
              <a:spcBef>
                <a:spcPct val="0"/>
              </a:spcBef>
              <a:spcAft>
                <a:spcPct val="0"/>
              </a:spcAft>
              <a:buClr>
                <a:srgbClr val="FF0000"/>
              </a:buClr>
              <a:buSzTx/>
              <a:buFont typeface="Wingdings" panose="05000000000000000000" pitchFamily="2" charset="2"/>
              <a:buChar char="Ø"/>
              <a:tabLst/>
            </a:pPr>
            <a:r>
              <a:rPr lang="en-US" sz="2000" dirty="0">
                <a:solidFill>
                  <a:schemeClr val="tx1"/>
                </a:solidFill>
              </a:rPr>
              <a:t>When</a:t>
            </a:r>
            <a:r>
              <a:rPr kumimoji="0" lang="en-US" sz="2000" b="0" i="0" u="none" strike="noStrike" cap="none" normalizeH="0" baseline="0" dirty="0">
                <a:ln>
                  <a:noFill/>
                </a:ln>
                <a:solidFill>
                  <a:schemeClr val="tx1"/>
                </a:solidFill>
                <a:effectLst/>
              </a:rPr>
              <a:t> a web scraper needs to scrape a site, first the URLs are provided.</a:t>
            </a:r>
            <a:endParaRPr lang="en-US" sz="2000" b="0" i="0" u="none" strike="noStrike" cap="none" normalizeH="0" baseline="0" dirty="0">
              <a:ln>
                <a:noFill/>
              </a:ln>
              <a:solidFill>
                <a:schemeClr val="tx1"/>
              </a:solidFill>
              <a:effectLst/>
            </a:endParaRPr>
          </a:p>
          <a:p>
            <a:pPr marL="342900" marR="0" lvl="0" algn="just" defTabSz="914400" rtl="0" eaLnBrk="0" fontAlgn="base" latinLnBrk="0" hangingPunct="0">
              <a:lnSpc>
                <a:spcPct val="100000"/>
              </a:lnSpc>
              <a:spcBef>
                <a:spcPct val="0"/>
              </a:spcBef>
              <a:spcAft>
                <a:spcPct val="0"/>
              </a:spcAft>
              <a:buClr>
                <a:srgbClr val="FF0000"/>
              </a:buClr>
              <a:buSzTx/>
              <a:buFont typeface="Wingdings" panose="05000000000000000000" pitchFamily="2" charset="2"/>
              <a:buChar char="Ø"/>
              <a:tabLst/>
            </a:pPr>
            <a:r>
              <a:rPr kumimoji="0" lang="en-US" sz="2000" b="0" i="0" u="none" strike="noStrike" cap="none" normalizeH="0" baseline="0" dirty="0">
                <a:ln>
                  <a:noFill/>
                </a:ln>
                <a:solidFill>
                  <a:schemeClr val="tx1"/>
                </a:solidFill>
                <a:effectLst/>
              </a:rPr>
              <a:t>Then it loads all the HTML code for those sites and a more advanced scraper might even extract all the CSS and JavaScript elements as well.</a:t>
            </a:r>
            <a:endParaRPr lang="en-US" sz="2000" b="0" i="0" u="none" strike="noStrike" cap="none" normalizeH="0" baseline="0" dirty="0">
              <a:ln>
                <a:noFill/>
              </a:ln>
              <a:solidFill>
                <a:schemeClr val="tx1"/>
              </a:solidFill>
              <a:effectLst/>
            </a:endParaRPr>
          </a:p>
          <a:p>
            <a:pPr marL="342900" marR="0" lvl="0" algn="just" defTabSz="914400" rtl="0" eaLnBrk="0" fontAlgn="base" latinLnBrk="0" hangingPunct="0">
              <a:lnSpc>
                <a:spcPct val="100000"/>
              </a:lnSpc>
              <a:spcBef>
                <a:spcPct val="0"/>
              </a:spcBef>
              <a:spcAft>
                <a:spcPct val="0"/>
              </a:spcAft>
              <a:buClr>
                <a:srgbClr val="FF0000"/>
              </a:buClr>
              <a:buSzTx/>
              <a:buFont typeface="Wingdings" panose="05000000000000000000" pitchFamily="2" charset="2"/>
              <a:buChar char="Ø"/>
              <a:tabLst/>
            </a:pPr>
            <a:r>
              <a:rPr kumimoji="0" lang="en-US" sz="2000" b="0" i="0" u="none" strike="noStrike" cap="none" normalizeH="0" baseline="0" dirty="0">
                <a:ln>
                  <a:noFill/>
                </a:ln>
                <a:solidFill>
                  <a:schemeClr val="tx1"/>
                </a:solidFill>
                <a:effectLst/>
              </a:rPr>
              <a:t>Then the scraper collects the required data from this HTML code and outputs this data in the format specified by the user</a:t>
            </a:r>
            <a:r>
              <a:rPr kumimoji="0" lang="en-US" sz="2000" b="0" i="0" u="none" strike="noStrike" cap="none" normalizeH="0" baseline="0" dirty="0">
                <a:ln>
                  <a:noFill/>
                </a:ln>
                <a:solidFill>
                  <a:schemeClr val="tx1"/>
                </a:solidFill>
                <a:effectLst/>
                <a:latin typeface="Arial"/>
              </a:rPr>
              <a:t>.</a:t>
            </a:r>
            <a:endParaRPr lang="en-US" sz="2000" b="0" i="0" u="none" strike="noStrike" cap="none" normalizeH="0" baseline="0" dirty="0">
              <a:ln>
                <a:noFill/>
              </a:ln>
              <a:solidFill>
                <a:schemeClr val="tx1"/>
              </a:solidFill>
              <a:effectLst/>
              <a:latin typeface="Arial"/>
            </a:endParaRPr>
          </a:p>
        </p:txBody>
      </p:sp>
      <p:sp>
        <p:nvSpPr>
          <p:cNvPr id="5" name="Rectangle 4"/>
          <p:cNvSpPr/>
          <p:nvPr/>
        </p:nvSpPr>
        <p:spPr>
          <a:xfrm>
            <a:off x="345583" y="94669"/>
            <a:ext cx="11395843" cy="74021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AutoShape 2" descr="What is Web Scraping? | Practical Uses &amp; Method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7" name="AutoShape 4" descr="What is Web Scraping? | Practical Uses &amp; Methods"/>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1032" name="Picture 8" descr="Web Scraping for SQL Machine learning using R script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58377" y="2279560"/>
            <a:ext cx="4932609" cy="21765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289136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28789"/>
            <a:ext cx="11397803" cy="759853"/>
          </a:xfrm>
        </p:spPr>
        <p:txBody>
          <a:bodyPr>
            <a:normAutofit/>
          </a:bodyPr>
          <a:lstStyle/>
          <a:p>
            <a:pPr algn="ctr"/>
            <a:r>
              <a:rPr lang="en-IN" sz="3200" dirty="0">
                <a:solidFill>
                  <a:srgbClr val="FF0000"/>
                </a:solidFill>
              </a:rPr>
              <a:t>Libraries used</a:t>
            </a:r>
          </a:p>
        </p:txBody>
      </p:sp>
      <p:sp>
        <p:nvSpPr>
          <p:cNvPr id="3" name="Text Placeholder 2"/>
          <p:cNvSpPr>
            <a:spLocks noGrp="1"/>
          </p:cNvSpPr>
          <p:nvPr>
            <p:ph type="body" idx="1"/>
          </p:nvPr>
        </p:nvSpPr>
        <p:spPr>
          <a:xfrm>
            <a:off x="450760" y="1223493"/>
            <a:ext cx="11281894" cy="4953470"/>
          </a:xfrm>
        </p:spPr>
        <p:txBody>
          <a:bodyPr/>
          <a:lstStyle/>
          <a:p>
            <a:pPr indent="-457200">
              <a:buClr>
                <a:srgbClr val="FF0000"/>
              </a:buClr>
              <a:buFont typeface="+mj-lt"/>
              <a:buAutoNum type="arabicPeriod"/>
            </a:pPr>
            <a:r>
              <a:rPr lang="en-IN" sz="2000" dirty="0"/>
              <a:t>Requests</a:t>
            </a:r>
          </a:p>
          <a:p>
            <a:pPr indent="-457200">
              <a:buClr>
                <a:srgbClr val="FF0000"/>
              </a:buClr>
              <a:buFont typeface="+mj-lt"/>
              <a:buAutoNum type="arabicPeriod"/>
            </a:pPr>
            <a:r>
              <a:rPr lang="en-IN" sz="2000" dirty="0"/>
              <a:t>Beautiful Soup</a:t>
            </a:r>
          </a:p>
          <a:p>
            <a:pPr indent="-457200">
              <a:buClr>
                <a:srgbClr val="FF0000"/>
              </a:buClr>
              <a:buFont typeface="+mj-lt"/>
              <a:buAutoNum type="arabicPeriod"/>
            </a:pPr>
            <a:r>
              <a:rPr lang="en-IN" sz="2000" dirty="0"/>
              <a:t>Regex (re)</a:t>
            </a:r>
          </a:p>
          <a:p>
            <a:pPr indent="-457200">
              <a:buClr>
                <a:srgbClr val="FF0000"/>
              </a:buClr>
              <a:buFont typeface="+mj-lt"/>
              <a:buAutoNum type="arabicPeriod"/>
            </a:pPr>
            <a:r>
              <a:rPr lang="en-IN" sz="2000" dirty="0"/>
              <a:t>Pandas</a:t>
            </a:r>
          </a:p>
          <a:p>
            <a:pPr indent="-457200">
              <a:buClr>
                <a:srgbClr val="FF0000"/>
              </a:buClr>
              <a:buFont typeface="+mj-lt"/>
              <a:buAutoNum type="arabicPeriod"/>
            </a:pPr>
            <a:r>
              <a:rPr lang="en-IN" sz="2000" dirty="0" err="1"/>
              <a:t>Numpy</a:t>
            </a:r>
            <a:endParaRPr lang="en-IN" sz="2000" dirty="0"/>
          </a:p>
          <a:p>
            <a:pPr indent="-457200">
              <a:buClr>
                <a:srgbClr val="FF0000"/>
              </a:buClr>
              <a:buFont typeface="+mj-lt"/>
              <a:buAutoNum type="arabicPeriod"/>
            </a:pPr>
            <a:r>
              <a:rPr lang="en-IN" sz="2000" dirty="0" err="1"/>
              <a:t>Matplotlib</a:t>
            </a:r>
            <a:endParaRPr lang="en-IN" sz="2000" dirty="0"/>
          </a:p>
          <a:p>
            <a:pPr indent="-457200">
              <a:buClr>
                <a:srgbClr val="FF0000"/>
              </a:buClr>
              <a:buFont typeface="+mj-lt"/>
              <a:buAutoNum type="arabicPeriod"/>
            </a:pPr>
            <a:r>
              <a:rPr lang="en-IN" sz="2000" dirty="0" err="1"/>
              <a:t>Seaborn</a:t>
            </a:r>
            <a:endParaRPr lang="en-IN" sz="2000" dirty="0"/>
          </a:p>
          <a:p>
            <a:pPr marL="114300" indent="0">
              <a:buNone/>
            </a:pPr>
            <a:endParaRPr lang="en-IN" dirty="0"/>
          </a:p>
        </p:txBody>
      </p:sp>
      <p:sp>
        <p:nvSpPr>
          <p:cNvPr id="4" name="Rectangle 3"/>
          <p:cNvSpPr/>
          <p:nvPr/>
        </p:nvSpPr>
        <p:spPr>
          <a:xfrm>
            <a:off x="450760" y="128789"/>
            <a:ext cx="11294772" cy="7598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84867" y="1078602"/>
            <a:ext cx="2953554" cy="1365161"/>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10097" y="3845041"/>
            <a:ext cx="2182599" cy="1193480"/>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07572" y="2952541"/>
            <a:ext cx="3262647" cy="1182025"/>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62287" y="2321744"/>
            <a:ext cx="2580066" cy="1180483"/>
          </a:xfrm>
          <a:prstGeom prst="rect">
            <a:avLst/>
          </a:prstGeom>
        </p:spPr>
      </p:pic>
      <p:sp>
        <p:nvSpPr>
          <p:cNvPr id="12" name="Curved Down Arrow 11"/>
          <p:cNvSpPr/>
          <p:nvPr/>
        </p:nvSpPr>
        <p:spPr>
          <a:xfrm>
            <a:off x="5641120" y="1590224"/>
            <a:ext cx="1216152" cy="731520"/>
          </a:xfrm>
          <a:prstGeom prst="curvedDown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3" name="Curved Down Arrow 12"/>
          <p:cNvSpPr/>
          <p:nvPr/>
        </p:nvSpPr>
        <p:spPr>
          <a:xfrm>
            <a:off x="9710097" y="2968182"/>
            <a:ext cx="1216152" cy="731520"/>
          </a:xfrm>
          <a:prstGeom prst="curvedDown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4" name="Curved Down Arrow 13"/>
          <p:cNvSpPr/>
          <p:nvPr/>
        </p:nvSpPr>
        <p:spPr>
          <a:xfrm>
            <a:off x="7470221" y="2363071"/>
            <a:ext cx="1216152" cy="717742"/>
          </a:xfrm>
          <a:prstGeom prst="curvedDownArrow">
            <a:avLst>
              <a:gd name="adj1" fmla="val 25000"/>
              <a:gd name="adj2" fmla="val 48585"/>
              <a:gd name="adj3" fmla="val 16028"/>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Tree>
    <p:extLst>
      <p:ext uri="{BB962C8B-B14F-4D97-AF65-F5344CB8AC3E}">
        <p14:creationId xmlns:p14="http://schemas.microsoft.com/office/powerpoint/2010/main" val="102880899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3790" y="112735"/>
            <a:ext cx="10998558" cy="845489"/>
          </a:xfrm>
        </p:spPr>
        <p:txBody>
          <a:bodyPr>
            <a:normAutofit/>
          </a:bodyPr>
          <a:lstStyle/>
          <a:p>
            <a:pPr algn="ctr"/>
            <a:r>
              <a:rPr lang="en-US" sz="3200" dirty="0">
                <a:solidFill>
                  <a:srgbClr val="FF0000"/>
                </a:solidFill>
              </a:rPr>
              <a:t>Web Scrapping Details-websites and process we followed</a:t>
            </a:r>
            <a:endParaRPr lang="en-IN" sz="3200" dirty="0"/>
          </a:p>
        </p:txBody>
      </p:sp>
      <p:sp>
        <p:nvSpPr>
          <p:cNvPr id="3" name="Text Placeholder 2"/>
          <p:cNvSpPr>
            <a:spLocks noGrp="1"/>
          </p:cNvSpPr>
          <p:nvPr>
            <p:ph type="body" idx="1"/>
          </p:nvPr>
        </p:nvSpPr>
        <p:spPr>
          <a:xfrm>
            <a:off x="373485" y="1403796"/>
            <a:ext cx="11359167" cy="5454203"/>
          </a:xfrm>
        </p:spPr>
        <p:txBody>
          <a:bodyPr>
            <a:normAutofit/>
          </a:bodyPr>
          <a:lstStyle/>
          <a:p>
            <a:pPr marL="114300" indent="0">
              <a:buNone/>
            </a:pPr>
            <a:endParaRPr lang="en-US" sz="2000" b="1" dirty="0">
              <a:solidFill>
                <a:srgbClr val="FF0000"/>
              </a:solidFill>
              <a:latin typeface="Times New Roman" panose="02020603050405020304" pitchFamily="18" charset="0"/>
              <a:cs typeface="Times New Roman" panose="02020603050405020304" pitchFamily="18" charset="0"/>
            </a:endParaRPr>
          </a:p>
          <a:p>
            <a:pPr marL="114300" indent="0">
              <a:buNone/>
            </a:pPr>
            <a:endParaRPr lang="en-US" sz="2000" b="1" dirty="0">
              <a:solidFill>
                <a:srgbClr val="FF0000"/>
              </a:solidFill>
              <a:latin typeface="Times New Roman" panose="02020603050405020304" pitchFamily="18" charset="0"/>
              <a:cs typeface="Times New Roman" panose="02020603050405020304" pitchFamily="18" charset="0"/>
            </a:endParaRPr>
          </a:p>
          <a:p>
            <a:pPr marL="114300" indent="0">
              <a:buNone/>
            </a:pPr>
            <a:endParaRPr lang="en-US" sz="2000" b="1" dirty="0">
              <a:solidFill>
                <a:srgbClr val="FF0000"/>
              </a:solidFill>
              <a:latin typeface="Times New Roman" panose="02020603050405020304" pitchFamily="18" charset="0"/>
              <a:cs typeface="Times New Roman" panose="02020603050405020304" pitchFamily="18" charset="0"/>
            </a:endParaRPr>
          </a:p>
          <a:p>
            <a:pPr marL="114300" indent="0">
              <a:buNone/>
            </a:pPr>
            <a:endParaRPr lang="en-US" sz="2000" b="1" dirty="0">
              <a:solidFill>
                <a:srgbClr val="FF0000"/>
              </a:solidFill>
              <a:latin typeface="Times New Roman" panose="02020603050405020304" pitchFamily="18" charset="0"/>
              <a:cs typeface="Times New Roman" panose="02020603050405020304" pitchFamily="18" charset="0"/>
            </a:endParaRPr>
          </a:p>
          <a:p>
            <a:pPr marL="114300" indent="0">
              <a:buNone/>
            </a:pPr>
            <a:endParaRPr lang="en-US" sz="2000" b="1" dirty="0">
              <a:solidFill>
                <a:srgbClr val="FF0000"/>
              </a:solidFill>
              <a:latin typeface="Times New Roman" panose="02020603050405020304" pitchFamily="18" charset="0"/>
              <a:cs typeface="Times New Roman" panose="02020603050405020304" pitchFamily="18" charset="0"/>
            </a:endParaRPr>
          </a:p>
          <a:p>
            <a:pPr marL="114300" indent="0">
              <a:buNone/>
            </a:pPr>
            <a:endParaRPr lang="en-US" sz="2000" b="1" dirty="0">
              <a:solidFill>
                <a:srgbClr val="FF0000"/>
              </a:solidFill>
              <a:latin typeface="Times New Roman" panose="02020603050405020304" pitchFamily="18" charset="0"/>
              <a:cs typeface="Times New Roman" panose="02020603050405020304" pitchFamily="18" charset="0"/>
            </a:endParaRPr>
          </a:p>
          <a:p>
            <a:pPr marL="114300" indent="0">
              <a:buNone/>
            </a:pPr>
            <a:endParaRPr lang="en-US" sz="2000" b="1" dirty="0">
              <a:solidFill>
                <a:srgbClr val="FF0000"/>
              </a:solidFill>
              <a:latin typeface="Times New Roman" panose="02020603050405020304" pitchFamily="18" charset="0"/>
              <a:cs typeface="Times New Roman" panose="02020603050405020304" pitchFamily="18" charset="0"/>
            </a:endParaRPr>
          </a:p>
          <a:p>
            <a:pPr marL="114300" indent="0">
              <a:buNone/>
            </a:pPr>
            <a:endParaRPr lang="en-US" sz="2000" b="1" dirty="0">
              <a:solidFill>
                <a:srgbClr val="FF0000"/>
              </a:solidFill>
              <a:latin typeface="Times New Roman" panose="02020603050405020304" pitchFamily="18" charset="0"/>
              <a:cs typeface="Times New Roman" panose="02020603050405020304" pitchFamily="18" charset="0"/>
            </a:endParaRPr>
          </a:p>
          <a:p>
            <a:pPr marL="114300" indent="0">
              <a:buNone/>
            </a:pPr>
            <a:endParaRPr lang="en-US" sz="2000" b="1" dirty="0">
              <a:solidFill>
                <a:srgbClr val="FF0000"/>
              </a:solidFill>
              <a:latin typeface="Times New Roman" panose="02020603050405020304" pitchFamily="18" charset="0"/>
              <a:cs typeface="Times New Roman" panose="02020603050405020304" pitchFamily="18" charset="0"/>
            </a:endParaRPr>
          </a:p>
          <a:p>
            <a:pPr marL="114300" indent="0">
              <a:buNone/>
            </a:pPr>
            <a:endParaRPr lang="en-US" sz="2000" b="1" dirty="0">
              <a:solidFill>
                <a:srgbClr val="FF0000"/>
              </a:solidFill>
              <a:latin typeface="Times New Roman" panose="02020603050405020304" pitchFamily="18" charset="0"/>
              <a:cs typeface="Times New Roman" panose="02020603050405020304" pitchFamily="18" charset="0"/>
            </a:endParaRPr>
          </a:p>
          <a:p>
            <a:pPr marL="114300" indent="0">
              <a:buNone/>
            </a:pPr>
            <a:endParaRPr lang="en-US" sz="2000" b="1" dirty="0">
              <a:solidFill>
                <a:srgbClr val="FF0000"/>
              </a:solidFill>
              <a:latin typeface="Times New Roman" panose="02020603050405020304" pitchFamily="18" charset="0"/>
              <a:cs typeface="Times New Roman" panose="02020603050405020304" pitchFamily="18" charset="0"/>
            </a:endParaRPr>
          </a:p>
          <a:p>
            <a:pPr marL="114300" indent="0">
              <a:buNone/>
            </a:pPr>
            <a:endParaRPr lang="en-IN" dirty="0"/>
          </a:p>
        </p:txBody>
      </p:sp>
      <p:sp>
        <p:nvSpPr>
          <p:cNvPr id="4" name="Rectangle 3"/>
          <p:cNvSpPr/>
          <p:nvPr/>
        </p:nvSpPr>
        <p:spPr>
          <a:xfrm>
            <a:off x="373485" y="112735"/>
            <a:ext cx="11359167" cy="84548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3485" y="1159098"/>
            <a:ext cx="11359167" cy="5009881"/>
          </a:xfrm>
          <a:prstGeom prst="rect">
            <a:avLst/>
          </a:prstGeom>
        </p:spPr>
      </p:pic>
    </p:spTree>
    <p:extLst>
      <p:ext uri="{BB962C8B-B14F-4D97-AF65-F5344CB8AC3E}">
        <p14:creationId xmlns:p14="http://schemas.microsoft.com/office/powerpoint/2010/main" val="9657276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7881" y="141668"/>
            <a:ext cx="11191741" cy="850005"/>
          </a:xfrm>
        </p:spPr>
        <p:txBody>
          <a:bodyPr>
            <a:normAutofit/>
          </a:bodyPr>
          <a:lstStyle/>
          <a:p>
            <a:pPr algn="ctr"/>
            <a:r>
              <a:rPr lang="en-US" sz="3200" dirty="0">
                <a:solidFill>
                  <a:srgbClr val="FF0000"/>
                </a:solidFill>
              </a:rPr>
              <a:t>Raw Data </a:t>
            </a:r>
            <a:endParaRPr lang="en-IN" sz="3200" dirty="0">
              <a:solidFill>
                <a:srgbClr val="FF0000"/>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9549" y="1455948"/>
            <a:ext cx="10869769" cy="4557155"/>
          </a:xfrm>
          <a:prstGeom prst="rect">
            <a:avLst/>
          </a:prstGeom>
        </p:spPr>
      </p:pic>
      <p:sp>
        <p:nvSpPr>
          <p:cNvPr id="5" name="Rectangle 4"/>
          <p:cNvSpPr/>
          <p:nvPr/>
        </p:nvSpPr>
        <p:spPr>
          <a:xfrm>
            <a:off x="437881" y="115910"/>
            <a:ext cx="11307651" cy="86288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81188734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0659" y="154546"/>
            <a:ext cx="11410682" cy="935641"/>
          </a:xfrm>
        </p:spPr>
        <p:txBody>
          <a:bodyPr>
            <a:normAutofit/>
          </a:bodyPr>
          <a:lstStyle/>
          <a:p>
            <a:pPr algn="ctr"/>
            <a:r>
              <a:rPr lang="en-US" sz="3200" dirty="0">
                <a:solidFill>
                  <a:srgbClr val="FF0000"/>
                </a:solidFill>
              </a:rPr>
              <a:t>Data Cleaning and Data Manipulation Steps</a:t>
            </a:r>
            <a:endParaRPr lang="en-IN" sz="3200" dirty="0">
              <a:solidFill>
                <a:srgbClr val="FF0000"/>
              </a:solidFill>
            </a:endParaRPr>
          </a:p>
        </p:txBody>
      </p:sp>
      <p:sp>
        <p:nvSpPr>
          <p:cNvPr id="3" name="Text Placeholder 2"/>
          <p:cNvSpPr>
            <a:spLocks noGrp="1"/>
          </p:cNvSpPr>
          <p:nvPr>
            <p:ph type="body" idx="1"/>
          </p:nvPr>
        </p:nvSpPr>
        <p:spPr>
          <a:xfrm>
            <a:off x="390659" y="1473957"/>
            <a:ext cx="5185893" cy="4703005"/>
          </a:xfrm>
        </p:spPr>
        <p:txBody>
          <a:bodyPr/>
          <a:lstStyle/>
          <a:p>
            <a:pPr indent="-457200" algn="just">
              <a:buClr>
                <a:srgbClr val="FF0000"/>
              </a:buClr>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Removing special characters[(,) from price and (-) from Tour duration columns]</a:t>
            </a:r>
          </a:p>
          <a:p>
            <a:pPr indent="-457200" algn="just">
              <a:buClr>
                <a:srgbClr val="FF0000"/>
              </a:buClr>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Identifying &amp;  imputing missing values.</a:t>
            </a:r>
          </a:p>
          <a:p>
            <a:pPr indent="-457200" algn="just">
              <a:buClr>
                <a:srgbClr val="FF0000"/>
              </a:buClr>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Dropping of Nan’s(Price, Rating, Agency/</a:t>
            </a:r>
            <a:r>
              <a:rPr lang="en-US" sz="2000" dirty="0" err="1">
                <a:latin typeface="Times New Roman" panose="02020603050405020304" pitchFamily="18" charset="0"/>
                <a:cs typeface="Times New Roman" panose="02020603050405020304" pitchFamily="18" charset="0"/>
              </a:rPr>
              <a:t>company,Availibity</a:t>
            </a:r>
            <a:r>
              <a:rPr lang="en-US" sz="2000" dirty="0">
                <a:latin typeface="Times New Roman" panose="02020603050405020304" pitchFamily="18" charset="0"/>
                <a:cs typeface="Times New Roman" panose="02020603050405020304" pitchFamily="18" charset="0"/>
              </a:rPr>
              <a:t> of cancellation.</a:t>
            </a:r>
          </a:p>
          <a:p>
            <a:pPr indent="-457200" algn="just">
              <a:buClr>
                <a:srgbClr val="FF0000"/>
              </a:buClr>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Creating new columns using </a:t>
            </a:r>
            <a:r>
              <a:rPr lang="en-US" sz="2000" dirty="0" err="1">
                <a:latin typeface="Times New Roman" panose="02020603050405020304" pitchFamily="18" charset="0"/>
                <a:cs typeface="Times New Roman" panose="02020603050405020304" pitchFamily="18" charset="0"/>
              </a:rPr>
              <a:t>Lamda</a:t>
            </a:r>
            <a:r>
              <a:rPr lang="en-US" sz="2000" dirty="0">
                <a:latin typeface="Times New Roman" panose="02020603050405020304" pitchFamily="18" charset="0"/>
                <a:cs typeface="Times New Roman" panose="02020603050405020304" pitchFamily="18" charset="0"/>
              </a:rPr>
              <a:t> function[Rating, Cancellation Charges]</a:t>
            </a:r>
          </a:p>
          <a:p>
            <a:pPr indent="-457200" algn="just">
              <a:buClr>
                <a:srgbClr val="FF0000"/>
              </a:buClr>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Data Type conversion.</a:t>
            </a:r>
          </a:p>
          <a:p>
            <a:pPr marL="114300" indent="0">
              <a:buNone/>
            </a:pPr>
            <a:endParaRPr lang="en-IN" dirty="0"/>
          </a:p>
        </p:txBody>
      </p:sp>
      <p:sp>
        <p:nvSpPr>
          <p:cNvPr id="4" name="Rectangle 3"/>
          <p:cNvSpPr/>
          <p:nvPr/>
        </p:nvSpPr>
        <p:spPr>
          <a:xfrm>
            <a:off x="390659" y="154546"/>
            <a:ext cx="11410682" cy="83712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054" name="Picture 6" descr="10 Best Data Cleaning Tools To Get The Most Out Of Your Dat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1611132"/>
            <a:ext cx="5585138" cy="38495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072039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1139</TotalTime>
  <Words>741</Words>
  <Application>Microsoft Office PowerPoint</Application>
  <PresentationFormat>Widescreen</PresentationFormat>
  <Paragraphs>164</Paragraphs>
  <Slides>24</Slides>
  <Notes>3</Notes>
  <HiddenSlides>0</HiddenSlides>
  <MMClips>0</MMClips>
  <ScaleCrop>false</ScaleCrop>
  <HeadingPairs>
    <vt:vector size="4" baseType="variant">
      <vt:variant>
        <vt:lpstr>Theme</vt:lpstr>
      </vt:variant>
      <vt:variant>
        <vt:i4>1</vt:i4>
      </vt:variant>
      <vt:variant>
        <vt:lpstr>Slide Titles</vt:lpstr>
      </vt:variant>
      <vt:variant>
        <vt:i4>24</vt:i4>
      </vt:variant>
    </vt:vector>
  </HeadingPairs>
  <TitlesOfParts>
    <vt:vector size="25" baseType="lpstr">
      <vt:lpstr>Office Theme</vt:lpstr>
      <vt:lpstr>PowerPoint Presentation</vt:lpstr>
      <vt:lpstr>PowerPoint Presentation</vt:lpstr>
      <vt:lpstr>Agenda</vt:lpstr>
      <vt:lpstr>Objective Of The Project</vt:lpstr>
      <vt:lpstr>What is WebScrapping ?</vt:lpstr>
      <vt:lpstr>Libraries used</vt:lpstr>
      <vt:lpstr>Web Scrapping Details-websites and process we followed</vt:lpstr>
      <vt:lpstr>Raw Data </vt:lpstr>
      <vt:lpstr>Data Cleaning and Data Manipulation Steps</vt:lpstr>
      <vt:lpstr>Cleaned Data</vt:lpstr>
      <vt:lpstr>Data Visualization</vt:lpstr>
      <vt:lpstr>Importance Of Visualization</vt:lpstr>
      <vt:lpstr>VISUALIZATION</vt:lpstr>
      <vt:lpstr>VISUALIZATION</vt:lpstr>
      <vt:lpstr>VISUALIZATION</vt:lpstr>
      <vt:lpstr>VISUALIZATION</vt:lpstr>
      <vt:lpstr>VISUALIZATION</vt:lpstr>
      <vt:lpstr>Visualization</vt:lpstr>
      <vt:lpstr>PowerPoint Presentation</vt:lpstr>
      <vt:lpstr>Max &amp; Min Prices Based on Ratings</vt:lpstr>
      <vt:lpstr>Reserve Type Max &amp; Min</vt:lpstr>
      <vt:lpstr>Conclusion</vt:lpstr>
      <vt:lpstr>Our Experience /Challenges Working on Web Scrapping – Data Analysis Project.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Raghu Ram Aduri</dc:creator>
  <cp:lastModifiedBy>hp</cp:lastModifiedBy>
  <cp:revision>98</cp:revision>
  <dcterms:created xsi:type="dcterms:W3CDTF">2021-02-16T05:19:01Z</dcterms:created>
  <dcterms:modified xsi:type="dcterms:W3CDTF">2023-05-06T04:27:14Z</dcterms:modified>
</cp:coreProperties>
</file>